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304" r:id="rId2"/>
    <p:sldId id="347" r:id="rId3"/>
    <p:sldId id="408" r:id="rId4"/>
    <p:sldId id="327" r:id="rId5"/>
    <p:sldId id="348" r:id="rId6"/>
    <p:sldId id="349" r:id="rId7"/>
    <p:sldId id="350" r:id="rId8"/>
    <p:sldId id="351" r:id="rId9"/>
    <p:sldId id="344" r:id="rId10"/>
    <p:sldId id="346" r:id="rId11"/>
    <p:sldId id="375" r:id="rId12"/>
    <p:sldId id="376" r:id="rId13"/>
    <p:sldId id="379" r:id="rId14"/>
    <p:sldId id="380" r:id="rId15"/>
    <p:sldId id="381" r:id="rId16"/>
    <p:sldId id="382" r:id="rId17"/>
    <p:sldId id="383" r:id="rId18"/>
    <p:sldId id="385" r:id="rId19"/>
    <p:sldId id="386" r:id="rId20"/>
    <p:sldId id="387" r:id="rId21"/>
    <p:sldId id="280" r:id="rId22"/>
    <p:sldId id="281" r:id="rId23"/>
    <p:sldId id="388" r:id="rId24"/>
    <p:sldId id="389" r:id="rId25"/>
    <p:sldId id="393" r:id="rId26"/>
    <p:sldId id="394" r:id="rId27"/>
    <p:sldId id="404" r:id="rId28"/>
    <p:sldId id="405" r:id="rId29"/>
    <p:sldId id="406" r:id="rId30"/>
    <p:sldId id="399" r:id="rId31"/>
    <p:sldId id="400" r:id="rId32"/>
    <p:sldId id="401" r:id="rId33"/>
    <p:sldId id="402" r:id="rId34"/>
    <p:sldId id="336" r:id="rId35"/>
    <p:sldId id="337" r:id="rId36"/>
    <p:sldId id="338" r:id="rId37"/>
    <p:sldId id="339" r:id="rId38"/>
    <p:sldId id="340" r:id="rId39"/>
    <p:sldId id="341" r:id="rId40"/>
    <p:sldId id="342" r:id="rId41"/>
  </p:sldIdLst>
  <p:sldSz cx="9144000" cy="6858000" type="screen4x3"/>
  <p:notesSz cx="6797675" cy="9928225"/>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C5"/>
    <a:srgbClr val="FFE7DD"/>
    <a:srgbClr val="10A4D2"/>
    <a:srgbClr val="84DBF6"/>
    <a:srgbClr val="3399FF"/>
    <a:srgbClr val="0066FF"/>
    <a:srgbClr val="FEC420"/>
    <a:srgbClr val="FFAA2D"/>
    <a:srgbClr val="FFAD35"/>
    <a:srgbClr val="FD9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p:restoredTop sz="95915"/>
  </p:normalViewPr>
  <p:slideViewPr>
    <p:cSldViewPr showGuides="1">
      <p:cViewPr varScale="1">
        <p:scale>
          <a:sx n="85" d="100"/>
          <a:sy n="85" d="100"/>
        </p:scale>
        <p:origin x="917"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61020916199908"/>
          <c:y val="0.10185178980287038"/>
          <c:w val="0.60309295713035871"/>
          <c:h val="0.89814814814814814"/>
        </c:manualLayout>
      </c:layout>
      <c:pie3DChart>
        <c:varyColors val="1"/>
        <c:ser>
          <c:idx val="1"/>
          <c:order val="1"/>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3B44-45B5-AA95-4D5A6406BA0B}"/>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3B44-45B5-AA95-4D5A6406BA0B}"/>
              </c:ext>
            </c:extLst>
          </c:dPt>
          <c:dPt>
            <c:idx val="2"/>
            <c:bubble3D val="0"/>
            <c:spPr>
              <a:solidFill>
                <a:srgbClr val="84DBF6">
                  <a:alpha val="90000"/>
                </a:srgb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3B44-45B5-AA95-4D5A6406BA0B}"/>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3B44-45B5-AA95-4D5A6406BA0B}"/>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3B44-45B5-AA95-4D5A6406BA0B}"/>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B-3B44-45B5-AA95-4D5A6406BA0B}"/>
              </c:ext>
            </c:extLst>
          </c:dPt>
          <c:dPt>
            <c:idx val="6"/>
            <c:bubble3D val="0"/>
            <c:spPr>
              <a:solidFill>
                <a:schemeClr val="accent1">
                  <a:lumMod val="60000"/>
                  <a:alpha val="90000"/>
                </a:schemeClr>
              </a:solidFill>
              <a:ln w="19050">
                <a:solidFill>
                  <a:schemeClr val="accent1">
                    <a:lumMod val="60000"/>
                    <a:lumMod val="75000"/>
                  </a:schemeClr>
                </a:solidFill>
              </a:ln>
              <a:effectLst>
                <a:innerShdw blurRad="114300">
                  <a:schemeClr val="accent1">
                    <a:lumMod val="60000"/>
                    <a:lumMod val="75000"/>
                  </a:schemeClr>
                </a:innerShdw>
              </a:effectLst>
              <a:scene3d>
                <a:camera prst="orthographicFront"/>
                <a:lightRig rig="threePt" dir="t"/>
              </a:scene3d>
              <a:sp3d contourW="19050" prstMaterial="flat">
                <a:contourClr>
                  <a:schemeClr val="accent1">
                    <a:lumMod val="60000"/>
                    <a:lumMod val="75000"/>
                  </a:schemeClr>
                </a:contourClr>
              </a:sp3d>
            </c:spPr>
            <c:extLst>
              <c:ext xmlns:c16="http://schemas.microsoft.com/office/drawing/2014/chart" uri="{C3380CC4-5D6E-409C-BE32-E72D297353CC}">
                <c16:uniqueId val="{0000000D-3B44-45B5-AA95-4D5A6406BA0B}"/>
              </c:ext>
            </c:extLst>
          </c:dPt>
          <c:dPt>
            <c:idx val="7"/>
            <c:bubble3D val="0"/>
            <c:spPr>
              <a:solidFill>
                <a:schemeClr val="accent2">
                  <a:lumMod val="60000"/>
                  <a:alpha val="90000"/>
                </a:schemeClr>
              </a:solidFill>
              <a:ln w="19050">
                <a:solidFill>
                  <a:schemeClr val="accent2">
                    <a:lumMod val="60000"/>
                    <a:lumMod val="75000"/>
                  </a:schemeClr>
                </a:solidFill>
              </a:ln>
              <a:effectLst>
                <a:innerShdw blurRad="114300">
                  <a:schemeClr val="accent2">
                    <a:lumMod val="60000"/>
                    <a:lumMod val="75000"/>
                  </a:schemeClr>
                </a:innerShdw>
              </a:effectLst>
              <a:scene3d>
                <a:camera prst="orthographicFront"/>
                <a:lightRig rig="threePt" dir="t"/>
              </a:scene3d>
              <a:sp3d contourW="19050" prstMaterial="flat">
                <a:contourClr>
                  <a:schemeClr val="accent2">
                    <a:lumMod val="60000"/>
                    <a:lumMod val="75000"/>
                  </a:schemeClr>
                </a:contourClr>
              </a:sp3d>
            </c:spPr>
            <c:extLst>
              <c:ext xmlns:c16="http://schemas.microsoft.com/office/drawing/2014/chart" uri="{C3380CC4-5D6E-409C-BE32-E72D297353CC}">
                <c16:uniqueId val="{0000000F-3B44-45B5-AA95-4D5A6406BA0B}"/>
              </c:ext>
            </c:extLst>
          </c:dPt>
          <c:dPt>
            <c:idx val="8"/>
            <c:bubble3D val="0"/>
            <c:spPr>
              <a:solidFill>
                <a:schemeClr val="accent3">
                  <a:lumMod val="60000"/>
                  <a:alpha val="90000"/>
                </a:schemeClr>
              </a:solidFill>
              <a:ln w="19050">
                <a:solidFill>
                  <a:schemeClr val="accent3">
                    <a:lumMod val="60000"/>
                    <a:lumMod val="75000"/>
                  </a:schemeClr>
                </a:solidFill>
              </a:ln>
              <a:effectLst>
                <a:innerShdw blurRad="114300">
                  <a:schemeClr val="accent3">
                    <a:lumMod val="60000"/>
                    <a:lumMod val="75000"/>
                  </a:schemeClr>
                </a:innerShdw>
              </a:effectLst>
              <a:scene3d>
                <a:camera prst="orthographicFront"/>
                <a:lightRig rig="threePt" dir="t"/>
              </a:scene3d>
              <a:sp3d contourW="19050" prstMaterial="flat">
                <a:contourClr>
                  <a:schemeClr val="accent3">
                    <a:lumMod val="60000"/>
                    <a:lumMod val="75000"/>
                  </a:schemeClr>
                </a:contourClr>
              </a:sp3d>
            </c:spPr>
            <c:extLst>
              <c:ext xmlns:c16="http://schemas.microsoft.com/office/drawing/2014/chart" uri="{C3380CC4-5D6E-409C-BE32-E72D297353CC}">
                <c16:uniqueId val="{00000011-3B44-45B5-AA95-4D5A6406BA0B}"/>
              </c:ext>
            </c:extLst>
          </c:dPt>
          <c:dPt>
            <c:idx val="9"/>
            <c:bubble3D val="0"/>
            <c:spPr>
              <a:solidFill>
                <a:schemeClr val="accent4">
                  <a:lumMod val="60000"/>
                  <a:alpha val="90000"/>
                </a:schemeClr>
              </a:solidFill>
              <a:ln w="19050">
                <a:solidFill>
                  <a:schemeClr val="accent4">
                    <a:lumMod val="60000"/>
                    <a:lumMod val="75000"/>
                  </a:schemeClr>
                </a:solidFill>
              </a:ln>
              <a:effectLst>
                <a:innerShdw blurRad="114300">
                  <a:schemeClr val="accent4">
                    <a:lumMod val="60000"/>
                    <a:lumMod val="75000"/>
                  </a:schemeClr>
                </a:innerShdw>
              </a:effectLst>
              <a:scene3d>
                <a:camera prst="orthographicFront"/>
                <a:lightRig rig="threePt" dir="t"/>
              </a:scene3d>
              <a:sp3d contourW="19050" prstMaterial="flat">
                <a:contourClr>
                  <a:schemeClr val="accent4">
                    <a:lumMod val="60000"/>
                    <a:lumMod val="75000"/>
                  </a:schemeClr>
                </a:contourClr>
              </a:sp3d>
            </c:spPr>
            <c:extLst>
              <c:ext xmlns:c16="http://schemas.microsoft.com/office/drawing/2014/chart" uri="{C3380CC4-5D6E-409C-BE32-E72D297353CC}">
                <c16:uniqueId val="{00000013-3B44-45B5-AA95-4D5A6406BA0B}"/>
              </c:ext>
            </c:extLst>
          </c:dPt>
          <c:dPt>
            <c:idx val="10"/>
            <c:bubble3D val="0"/>
            <c:spPr>
              <a:solidFill>
                <a:schemeClr val="accent5">
                  <a:lumMod val="60000"/>
                  <a:alpha val="90000"/>
                </a:schemeClr>
              </a:solidFill>
              <a:ln w="19050">
                <a:solidFill>
                  <a:schemeClr val="accent5">
                    <a:lumMod val="60000"/>
                    <a:lumMod val="75000"/>
                  </a:schemeClr>
                </a:solidFill>
              </a:ln>
              <a:effectLst>
                <a:innerShdw blurRad="114300">
                  <a:schemeClr val="accent5">
                    <a:lumMod val="60000"/>
                    <a:lumMod val="75000"/>
                  </a:schemeClr>
                </a:innerShdw>
              </a:effectLst>
              <a:scene3d>
                <a:camera prst="orthographicFront"/>
                <a:lightRig rig="threePt" dir="t"/>
              </a:scene3d>
              <a:sp3d contourW="19050" prstMaterial="flat">
                <a:contourClr>
                  <a:schemeClr val="accent5">
                    <a:lumMod val="60000"/>
                    <a:lumMod val="75000"/>
                  </a:schemeClr>
                </a:contourClr>
              </a:sp3d>
            </c:spPr>
            <c:extLst>
              <c:ext xmlns:c16="http://schemas.microsoft.com/office/drawing/2014/chart" uri="{C3380CC4-5D6E-409C-BE32-E72D297353CC}">
                <c16:uniqueId val="{00000015-3B44-45B5-AA95-4D5A6406BA0B}"/>
              </c:ext>
            </c:extLst>
          </c:dPt>
          <c:dLbls>
            <c:dLbl>
              <c:idx val="0"/>
              <c:layout>
                <c:manualLayout>
                  <c:x val="9.8761533674269972E-2"/>
                  <c:y val="7.490366895627408E-2"/>
                </c:manualLayout>
              </c:layout>
              <c:tx>
                <c:rich>
                  <a:bodyPr rot="0" spcFirstLastPara="1" vertOverflow="clip" horzOverflow="clip" vert="horz" wrap="square" lIns="38100" tIns="19050" rIns="38100" bIns="19050" anchor="ctr" anchorCtr="1">
                    <a:spAutoFit/>
                  </a:bodyPr>
                  <a:lstStyle/>
                  <a:p>
                    <a:pPr>
                      <a:defRPr sz="900" b="1" i="0" u="none" strike="noStrike" kern="1200" baseline="0">
                        <a:ln>
                          <a:noFill/>
                        </a:ln>
                        <a:solidFill>
                          <a:schemeClr val="bg2">
                            <a:lumMod val="50000"/>
                          </a:schemeClr>
                        </a:solidFill>
                        <a:effectLst/>
                        <a:latin typeface="+mn-lt"/>
                        <a:ea typeface="+mn-ea"/>
                        <a:cs typeface="+mn-cs"/>
                      </a:defRPr>
                    </a:pPr>
                    <a:fld id="{FA4FF4D0-01CA-45C0-821F-63D68DF417EC}" type="CATEGORYNAME">
                      <a:rPr lang="zh-CN" altLang="en-US"/>
                      <a:pPr>
                        <a:defRPr sz="900" b="1">
                          <a:ln>
                            <a:noFill/>
                          </a:ln>
                          <a:solidFill>
                            <a:schemeClr val="bg2">
                              <a:lumMod val="50000"/>
                            </a:schemeClr>
                          </a:solidFill>
                        </a:defRPr>
                      </a:pPr>
                      <a:t>[CATEGORY NAME]</a:t>
                    </a:fld>
                    <a:r>
                      <a:rPr lang="zh-CN" altLang="en-US" sz="1100" baseline="0" dirty="0"/>
                      <a:t>
</a:t>
                    </a:r>
                    <a:fld id="{F01AA066-75A5-4C0D-99FA-3BF46AD2C1F9}" type="PERCENTAGE">
                      <a:rPr lang="en-US" altLang="zh-CN" sz="1100" baseline="0"/>
                      <a:pPr>
                        <a:defRPr sz="900" b="1">
                          <a:ln>
                            <a:noFill/>
                          </a:ln>
                          <a:solidFill>
                            <a:schemeClr val="bg2">
                              <a:lumMod val="50000"/>
                            </a:schemeClr>
                          </a:solidFill>
                        </a:defRPr>
                      </a:pPr>
                      <a:t>[PERCENTAGE]</a:t>
                    </a:fld>
                    <a:endParaRPr lang="zh-CN" altLang="en-US" sz="1100" baseline="0" dirty="0"/>
                  </a:p>
                </c:rich>
              </c:tx>
              <c:spPr>
                <a:solidFill>
                  <a:schemeClr val="lt1">
                    <a:alpha val="90000"/>
                  </a:schemeClr>
                </a:solidFill>
                <a:ln w="12700" cap="flat" cmpd="sng" algn="ctr">
                  <a:no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ln>
                        <a:noFill/>
                      </a:ln>
                      <a:solidFill>
                        <a:schemeClr val="bg2">
                          <a:lumMod val="50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3B44-45B5-AA95-4D5A6406BA0B}"/>
                </c:ext>
              </c:extLst>
            </c:dLbl>
            <c:dLbl>
              <c:idx val="1"/>
              <c:layout>
                <c:manualLayout>
                  <c:x val="0.13595556998674121"/>
                  <c:y val="-8.089183001061051E-2"/>
                </c:manualLayout>
              </c:layout>
              <c:spPr>
                <a:solidFill>
                  <a:schemeClr val="lt1">
                    <a:alpha val="90000"/>
                  </a:schemeClr>
                </a:solidFill>
                <a:ln w="12700" cap="flat" cmpd="sng" algn="ctr">
                  <a:no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ln>
                        <a:noFill/>
                      </a:ln>
                      <a:solidFill>
                        <a:schemeClr val="bg2">
                          <a:lumMod val="50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B44-45B5-AA95-4D5A6406BA0B}"/>
                </c:ext>
              </c:extLst>
            </c:dLbl>
            <c:dLbl>
              <c:idx val="2"/>
              <c:layout>
                <c:manualLayout>
                  <c:x val="-0.23857374786914523"/>
                  <c:y val="0"/>
                </c:manualLayout>
              </c:layout>
              <c:tx>
                <c:rich>
                  <a:bodyPr rot="0" spcFirstLastPara="1" vertOverflow="clip" horzOverflow="clip" vert="horz" wrap="square" lIns="38100" tIns="19050" rIns="38100" bIns="19050" anchor="ctr" anchorCtr="1">
                    <a:spAutoFit/>
                  </a:bodyPr>
                  <a:lstStyle/>
                  <a:p>
                    <a:pPr>
                      <a:defRPr sz="900" b="1" i="0" u="none" strike="noStrike" kern="1200" baseline="0">
                        <a:ln>
                          <a:noFill/>
                        </a:ln>
                        <a:solidFill>
                          <a:schemeClr val="bg2">
                            <a:lumMod val="50000"/>
                          </a:schemeClr>
                        </a:solidFill>
                        <a:effectLst/>
                        <a:latin typeface="+mn-lt"/>
                        <a:ea typeface="+mn-ea"/>
                        <a:cs typeface="+mn-cs"/>
                      </a:defRPr>
                    </a:pPr>
                    <a:fld id="{DC1EC35E-61EB-40C2-8164-2991875AFC8E}" type="CATEGORYNAME">
                      <a:rPr lang="zh-CN" altLang="en-US" sz="900" b="1" smtClean="0">
                        <a:ln>
                          <a:noFill/>
                        </a:ln>
                        <a:solidFill>
                          <a:schemeClr val="bg2">
                            <a:lumMod val="50000"/>
                          </a:schemeClr>
                        </a:solidFill>
                      </a:rPr>
                      <a:pPr>
                        <a:defRPr sz="900" b="1">
                          <a:ln>
                            <a:noFill/>
                          </a:ln>
                          <a:solidFill>
                            <a:schemeClr val="bg2">
                              <a:lumMod val="50000"/>
                            </a:schemeClr>
                          </a:solidFill>
                        </a:defRPr>
                      </a:pPr>
                      <a:t>[CATEGORY NAME]</a:t>
                    </a:fld>
                    <a:r>
                      <a:rPr lang="zh-CN" altLang="en-US" sz="900" b="1" dirty="0" smtClean="0">
                        <a:ln>
                          <a:noFill/>
                        </a:ln>
                        <a:solidFill>
                          <a:schemeClr val="bg2">
                            <a:lumMod val="50000"/>
                          </a:schemeClr>
                        </a:solidFill>
                      </a:rPr>
                      <a:t> </a:t>
                    </a:r>
                    <a:fld id="{DABFB9F2-9246-4180-8C34-58369E2A9358}" type="PERCENTAGE">
                      <a:rPr lang="en-US" altLang="zh-CN" sz="900" b="1" baseline="0" smtClean="0">
                        <a:ln>
                          <a:noFill/>
                        </a:ln>
                        <a:solidFill>
                          <a:schemeClr val="bg2">
                            <a:lumMod val="50000"/>
                          </a:schemeClr>
                        </a:solidFill>
                      </a:rPr>
                      <a:pPr>
                        <a:defRPr sz="900" b="1">
                          <a:ln>
                            <a:noFill/>
                          </a:ln>
                          <a:solidFill>
                            <a:schemeClr val="bg2">
                              <a:lumMod val="50000"/>
                            </a:schemeClr>
                          </a:solidFill>
                        </a:defRPr>
                      </a:pPr>
                      <a:t>[PERCENTAGE]</a:t>
                    </a:fld>
                    <a:endParaRPr lang="zh-CN" altLang="en-US" sz="900" b="1" dirty="0" smtClean="0">
                      <a:ln>
                        <a:noFill/>
                      </a:ln>
                      <a:solidFill>
                        <a:schemeClr val="bg2">
                          <a:lumMod val="50000"/>
                        </a:schemeClr>
                      </a:solidFill>
                    </a:endParaRPr>
                  </a:p>
                </c:rich>
              </c:tx>
              <c:spPr>
                <a:solidFill>
                  <a:schemeClr val="lt1">
                    <a:alpha val="90000"/>
                  </a:schemeClr>
                </a:solidFill>
                <a:ln w="12700" cap="flat" cmpd="sng" algn="ctr">
                  <a:no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ln>
                        <a:noFill/>
                      </a:ln>
                      <a:solidFill>
                        <a:schemeClr val="bg2">
                          <a:lumMod val="50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826460481099655"/>
                      <c:h val="0.11205673758865248"/>
                    </c:manualLayout>
                  </c15:layout>
                  <c15:dlblFieldTable/>
                  <c15:showDataLabelsRange val="0"/>
                </c:ext>
                <c:ext xmlns:c16="http://schemas.microsoft.com/office/drawing/2014/chart" uri="{C3380CC4-5D6E-409C-BE32-E72D297353CC}">
                  <c16:uniqueId val="{00000005-3B44-45B5-AA95-4D5A6406BA0B}"/>
                </c:ext>
              </c:extLst>
            </c:dLbl>
            <c:dLbl>
              <c:idx val="3"/>
              <c:layout>
                <c:manualLayout>
                  <c:x val="-0.11391617284952783"/>
                  <c:y val="-9.2104763500307274E-2"/>
                </c:manualLayout>
              </c:layout>
              <c:spPr>
                <a:solidFill>
                  <a:schemeClr val="lt1">
                    <a:alpha val="90000"/>
                  </a:schemeClr>
                </a:solidFill>
                <a:ln w="12700" cap="flat" cmpd="sng" algn="ctr">
                  <a:no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noAutofit/>
                </a:bodyPr>
                <a:lstStyle/>
                <a:p>
                  <a:pPr>
                    <a:defRPr sz="900" b="1" i="0" u="none" strike="noStrike" kern="1200" baseline="0">
                      <a:ln>
                        <a:noFill/>
                      </a:ln>
                      <a:solidFill>
                        <a:schemeClr val="bg2">
                          <a:lumMod val="50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142857142857143"/>
                      <c:h val="0.11328028145417993"/>
                    </c:manualLayout>
                  </c15:layout>
                </c:ext>
                <c:ext xmlns:c16="http://schemas.microsoft.com/office/drawing/2014/chart" uri="{C3380CC4-5D6E-409C-BE32-E72D297353CC}">
                  <c16:uniqueId val="{00000007-3B44-45B5-AA95-4D5A6406BA0B}"/>
                </c:ext>
              </c:extLst>
            </c:dLbl>
            <c:dLbl>
              <c:idx val="4"/>
              <c:layout>
                <c:manualLayout>
                  <c:x val="-9.8885055605162753E-2"/>
                  <c:y val="-5.2960015636343331E-2"/>
                </c:manualLayout>
              </c:layout>
              <c:tx>
                <c:rich>
                  <a:bodyPr rot="0" spcFirstLastPara="1" vertOverflow="clip" horzOverflow="clip" vert="horz" wrap="square" lIns="38100" tIns="19050" rIns="38100" bIns="19050" anchor="ctr" anchorCtr="1">
                    <a:noAutofit/>
                  </a:bodyPr>
                  <a:lstStyle/>
                  <a:p>
                    <a:pPr>
                      <a:defRPr sz="900" b="1" i="0" u="none" strike="noStrike" kern="1200" baseline="0">
                        <a:ln>
                          <a:noFill/>
                        </a:ln>
                        <a:solidFill>
                          <a:schemeClr val="bg2">
                            <a:lumMod val="50000"/>
                          </a:schemeClr>
                        </a:solidFill>
                        <a:effectLst/>
                        <a:latin typeface="+mn-lt"/>
                        <a:ea typeface="+mn-ea"/>
                        <a:cs typeface="+mn-cs"/>
                      </a:defRPr>
                    </a:pPr>
                    <a:fld id="{F6A051B7-199C-4356-A5D3-89CF29813398}" type="CATEGORYNAME">
                      <a:rPr lang="zh-CN" altLang="en-US" sz="900" b="1" smtClean="0"/>
                      <a:pPr>
                        <a:defRPr sz="900" b="1">
                          <a:ln>
                            <a:noFill/>
                          </a:ln>
                          <a:solidFill>
                            <a:schemeClr val="bg2">
                              <a:lumMod val="50000"/>
                            </a:schemeClr>
                          </a:solidFill>
                        </a:defRPr>
                      </a:pPr>
                      <a:t>[CATEGORY NAME]</a:t>
                    </a:fld>
                    <a:r>
                      <a:rPr lang="zh-CN" altLang="en-US" sz="900" b="1" dirty="0" smtClean="0"/>
                      <a:t> </a:t>
                    </a:r>
                    <a:fld id="{A21EDF70-8C9A-48FB-B82A-EBF81971EBBA}" type="PERCENTAGE">
                      <a:rPr lang="en-US" altLang="zh-CN" sz="900" b="1" baseline="0" smtClean="0"/>
                      <a:pPr>
                        <a:defRPr sz="900" b="1">
                          <a:ln>
                            <a:noFill/>
                          </a:ln>
                          <a:solidFill>
                            <a:schemeClr val="bg2">
                              <a:lumMod val="50000"/>
                            </a:schemeClr>
                          </a:solidFill>
                        </a:defRPr>
                      </a:pPr>
                      <a:t>[PERCENTAGE]</a:t>
                    </a:fld>
                    <a:endParaRPr lang="zh-CN" altLang="en-US" sz="900" b="1" dirty="0" smtClean="0"/>
                  </a:p>
                </c:rich>
              </c:tx>
              <c:spPr>
                <a:solidFill>
                  <a:schemeClr val="lt1">
                    <a:alpha val="90000"/>
                  </a:schemeClr>
                </a:solidFill>
                <a:ln w="12700" cap="flat" cmpd="sng" algn="ctr">
                  <a:no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noAutofit/>
                </a:bodyPr>
                <a:lstStyle/>
                <a:p>
                  <a:pPr>
                    <a:defRPr sz="900" b="1" i="0" u="none" strike="noStrike" kern="1200" baseline="0">
                      <a:ln>
                        <a:noFill/>
                      </a:ln>
                      <a:solidFill>
                        <a:schemeClr val="bg2">
                          <a:lumMod val="50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776632302405499"/>
                      <c:h val="0.17108169989389624"/>
                    </c:manualLayout>
                  </c15:layout>
                  <c15:dlblFieldTable/>
                  <c15:showDataLabelsRange val="0"/>
                </c:ext>
                <c:ext xmlns:c16="http://schemas.microsoft.com/office/drawing/2014/chart" uri="{C3380CC4-5D6E-409C-BE32-E72D297353CC}">
                  <c16:uniqueId val="{00000009-3B44-45B5-AA95-4D5A6406BA0B}"/>
                </c:ext>
              </c:extLst>
            </c:dLbl>
            <c:dLbl>
              <c:idx val="5"/>
              <c:layout>
                <c:manualLayout>
                  <c:x val="-0.14010309278350516"/>
                  <c:y val="1.0080275869771598E-2"/>
                </c:manualLayout>
              </c:layout>
              <c:tx>
                <c:rich>
                  <a:bodyPr rot="0" spcFirstLastPara="1" vertOverflow="clip" horzOverflow="clip" vert="horz" wrap="square" lIns="38100" tIns="19050" rIns="38100" bIns="19050" anchor="ctr" anchorCtr="1">
                    <a:spAutoFit/>
                  </a:bodyPr>
                  <a:lstStyle/>
                  <a:p>
                    <a:pPr>
                      <a:defRPr sz="900" b="1" i="0" u="none" strike="noStrike" kern="1200" baseline="0">
                        <a:ln>
                          <a:noFill/>
                        </a:ln>
                        <a:solidFill>
                          <a:schemeClr val="bg2">
                            <a:lumMod val="50000"/>
                          </a:schemeClr>
                        </a:solidFill>
                        <a:effectLst/>
                        <a:latin typeface="+mn-lt"/>
                        <a:ea typeface="+mn-ea"/>
                        <a:cs typeface="+mn-cs"/>
                      </a:defRPr>
                    </a:pPr>
                    <a:fld id="{2B1FF856-822B-4841-94F0-2B215C30CDBB}" type="CATEGORYNAME">
                      <a:rPr lang="zh-CN" altLang="en-US" smtClean="0"/>
                      <a:pPr>
                        <a:defRPr sz="900" b="1">
                          <a:ln>
                            <a:noFill/>
                          </a:ln>
                          <a:solidFill>
                            <a:schemeClr val="bg2">
                              <a:lumMod val="50000"/>
                            </a:schemeClr>
                          </a:solidFill>
                        </a:defRPr>
                      </a:pPr>
                      <a:t>[CATEGORY NAME]</a:t>
                    </a:fld>
                    <a:fld id="{C46E1F20-8EAC-4445-A4F3-0B3372A65A45}" type="PERCENTAGE">
                      <a:rPr lang="en-US" altLang="zh-CN" baseline="0" smtClean="0"/>
                      <a:pPr>
                        <a:defRPr sz="900" b="1">
                          <a:ln>
                            <a:noFill/>
                          </a:ln>
                          <a:solidFill>
                            <a:schemeClr val="bg2">
                              <a:lumMod val="50000"/>
                            </a:schemeClr>
                          </a:solidFill>
                        </a:defRPr>
                      </a:pPr>
                      <a:t>[PERCENTAGE]</a:t>
                    </a:fld>
                    <a:endParaRPr lang="en-US"/>
                  </a:p>
                </c:rich>
              </c:tx>
              <c:spPr>
                <a:solidFill>
                  <a:schemeClr val="lt1">
                    <a:alpha val="90000"/>
                  </a:schemeClr>
                </a:solidFill>
                <a:ln w="12700" cap="flat" cmpd="sng" algn="ctr">
                  <a:no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ln>
                        <a:noFill/>
                      </a:ln>
                      <a:solidFill>
                        <a:schemeClr val="bg2">
                          <a:lumMod val="50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2027491408934708"/>
                      <c:h val="0.10618808287261963"/>
                    </c:manualLayout>
                  </c15:layout>
                  <c15:dlblFieldTable/>
                  <c15:showDataLabelsRange val="0"/>
                </c:ext>
                <c:ext xmlns:c16="http://schemas.microsoft.com/office/drawing/2014/chart" uri="{C3380CC4-5D6E-409C-BE32-E72D297353CC}">
                  <c16:uniqueId val="{0000000B-3B44-45B5-AA95-4D5A6406BA0B}"/>
                </c:ext>
              </c:extLst>
            </c:dLbl>
            <c:dLbl>
              <c:idx val="6"/>
              <c:layout>
                <c:manualLayout>
                  <c:x val="-0.2120159915577563"/>
                  <c:y val="1.4113335567096633E-2"/>
                </c:manualLayout>
              </c:layout>
              <c:tx>
                <c:rich>
                  <a:bodyPr rot="0" spcFirstLastPara="1" vertOverflow="clip" horzOverflow="clip" vert="horz" wrap="square" lIns="38100" tIns="19050" rIns="38100" bIns="19050" anchor="ctr" anchorCtr="1">
                    <a:spAutoFit/>
                  </a:bodyPr>
                  <a:lstStyle/>
                  <a:p>
                    <a:pPr>
                      <a:defRPr sz="900" b="1" i="0" u="none" strike="noStrike" kern="1200" baseline="0">
                        <a:ln>
                          <a:noFill/>
                        </a:ln>
                        <a:solidFill>
                          <a:schemeClr val="bg2">
                            <a:lumMod val="50000"/>
                          </a:schemeClr>
                        </a:solidFill>
                        <a:effectLst/>
                        <a:latin typeface="+mn-lt"/>
                        <a:ea typeface="+mn-ea"/>
                        <a:cs typeface="+mn-cs"/>
                      </a:defRPr>
                    </a:pPr>
                    <a:fld id="{18A74A4D-38D4-434B-A386-7E8AF3676825}" type="CATEGORYNAME">
                      <a:rPr lang="zh-CN" altLang="en-US" smtClean="0"/>
                      <a:pPr>
                        <a:defRPr sz="900" b="1">
                          <a:ln>
                            <a:noFill/>
                          </a:ln>
                          <a:solidFill>
                            <a:schemeClr val="bg2">
                              <a:lumMod val="50000"/>
                            </a:schemeClr>
                          </a:solidFill>
                        </a:defRPr>
                      </a:pPr>
                      <a:t>[CATEGORY NAME]</a:t>
                    </a:fld>
                    <a:r>
                      <a:rPr lang="zh-CN" altLang="en-US" dirty="0" smtClean="0"/>
                      <a:t> </a:t>
                    </a:r>
                    <a:fld id="{D23499DF-169E-413C-A79B-71093AD52C27}" type="PERCENTAGE">
                      <a:rPr lang="en-US" altLang="zh-CN" baseline="0" smtClean="0"/>
                      <a:pPr>
                        <a:defRPr sz="900" b="1">
                          <a:ln>
                            <a:noFill/>
                          </a:ln>
                          <a:solidFill>
                            <a:schemeClr val="bg2">
                              <a:lumMod val="50000"/>
                            </a:schemeClr>
                          </a:solidFill>
                        </a:defRPr>
                      </a:pPr>
                      <a:t>[PERCENTAGE]</a:t>
                    </a:fld>
                    <a:endParaRPr lang="zh-CN" altLang="en-US" dirty="0" smtClean="0"/>
                  </a:p>
                </c:rich>
              </c:tx>
              <c:spPr>
                <a:solidFill>
                  <a:schemeClr val="lt1">
                    <a:alpha val="90000"/>
                  </a:schemeClr>
                </a:solidFill>
                <a:ln w="12700" cap="flat" cmpd="sng" algn="ctr">
                  <a:noFill/>
                  <a:round/>
                </a:ln>
                <a:effectLst>
                  <a:outerShdw blurRad="50800" dist="38100" dir="2700000" algn="tl" rotWithShape="0">
                    <a:schemeClr val="accent1">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ln>
                        <a:noFill/>
                      </a:ln>
                      <a:solidFill>
                        <a:schemeClr val="bg2">
                          <a:lumMod val="50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8.0756013745704472E-2"/>
                      <c:h val="0.10618808287261963"/>
                    </c:manualLayout>
                  </c15:layout>
                  <c15:dlblFieldTable/>
                  <c15:showDataLabelsRange val="0"/>
                </c:ext>
                <c:ext xmlns:c16="http://schemas.microsoft.com/office/drawing/2014/chart" uri="{C3380CC4-5D6E-409C-BE32-E72D297353CC}">
                  <c16:uniqueId val="{0000000D-3B44-45B5-AA95-4D5A6406BA0B}"/>
                </c:ext>
              </c:extLst>
            </c:dLbl>
            <c:dLbl>
              <c:idx val="7"/>
              <c:layout>
                <c:manualLayout>
                  <c:x val="-0.17069445571880834"/>
                  <c:y val="-2.421888088457028E-2"/>
                </c:manualLayout>
              </c:layout>
              <c:tx>
                <c:rich>
                  <a:bodyPr rot="0" spcFirstLastPara="1" vertOverflow="clip" horzOverflow="clip" vert="horz" wrap="square" lIns="38100" tIns="19050" rIns="38100" bIns="19050" anchor="ctr" anchorCtr="1">
                    <a:spAutoFit/>
                  </a:bodyPr>
                  <a:lstStyle/>
                  <a:p>
                    <a:pPr>
                      <a:defRPr sz="900" b="1" i="0" u="none" strike="noStrike" kern="1200" baseline="0">
                        <a:ln>
                          <a:noFill/>
                        </a:ln>
                        <a:solidFill>
                          <a:schemeClr val="bg2">
                            <a:lumMod val="50000"/>
                          </a:schemeClr>
                        </a:solidFill>
                        <a:effectLst/>
                        <a:latin typeface="+mn-lt"/>
                        <a:ea typeface="+mn-ea"/>
                        <a:cs typeface="+mn-cs"/>
                      </a:defRPr>
                    </a:pPr>
                    <a:fld id="{2812C7EE-92F8-44CA-898D-BDFEEABC719A}" type="CATEGORYNAME">
                      <a:rPr lang="zh-CN" altLang="en-US" smtClean="0"/>
                      <a:pPr>
                        <a:defRPr sz="900" b="1">
                          <a:ln>
                            <a:noFill/>
                          </a:ln>
                          <a:solidFill>
                            <a:schemeClr val="bg2">
                              <a:lumMod val="50000"/>
                            </a:schemeClr>
                          </a:solidFill>
                        </a:defRPr>
                      </a:pPr>
                      <a:t>[CATEGORY NAME]</a:t>
                    </a:fld>
                    <a:r>
                      <a:rPr lang="zh-CN" altLang="en-US" baseline="0" dirty="0" smtClean="0"/>
                      <a:t> </a:t>
                    </a:r>
                    <a:fld id="{F538C0B7-AB2A-4F58-AFAF-2C34878BA7F1}" type="PERCENTAGE">
                      <a:rPr lang="en-US" altLang="zh-CN" baseline="0" smtClean="0"/>
                      <a:pPr>
                        <a:defRPr sz="900" b="1">
                          <a:ln>
                            <a:noFill/>
                          </a:ln>
                          <a:solidFill>
                            <a:schemeClr val="bg2">
                              <a:lumMod val="50000"/>
                            </a:schemeClr>
                          </a:solidFill>
                        </a:defRPr>
                      </a:pPr>
                      <a:t>[PERCENTAGE]</a:t>
                    </a:fld>
                    <a:endParaRPr lang="zh-CN" altLang="en-US" baseline="0" dirty="0" smtClean="0"/>
                  </a:p>
                </c:rich>
              </c:tx>
              <c:spPr>
                <a:solidFill>
                  <a:schemeClr val="lt1">
                    <a:alpha val="90000"/>
                  </a:schemeClr>
                </a:solidFill>
                <a:ln w="12700" cap="flat" cmpd="sng" algn="ctr">
                  <a:noFill/>
                  <a:round/>
                </a:ln>
                <a:effectLst>
                  <a:outerShdw blurRad="50800" dist="38100" dir="2700000" algn="tl" rotWithShape="0">
                    <a:schemeClr val="accent2">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ln>
                        <a:noFill/>
                      </a:ln>
                      <a:solidFill>
                        <a:schemeClr val="bg2">
                          <a:lumMod val="50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732811104797468"/>
                      <c:h val="0.10618808287261963"/>
                    </c:manualLayout>
                  </c15:layout>
                  <c15:dlblFieldTable/>
                  <c15:showDataLabelsRange val="0"/>
                </c:ext>
                <c:ext xmlns:c16="http://schemas.microsoft.com/office/drawing/2014/chart" uri="{C3380CC4-5D6E-409C-BE32-E72D297353CC}">
                  <c16:uniqueId val="{0000000F-3B44-45B5-AA95-4D5A6406BA0B}"/>
                </c:ext>
              </c:extLst>
            </c:dLbl>
            <c:dLbl>
              <c:idx val="8"/>
              <c:layout>
                <c:manualLayout>
                  <c:x val="-4.7074979029683148E-2"/>
                  <c:y val="-1.6874406656614733E-2"/>
                </c:manualLayout>
              </c:layout>
              <c:tx>
                <c:rich>
                  <a:bodyPr rot="0" spcFirstLastPara="1" vertOverflow="clip" horzOverflow="clip" vert="horz" wrap="square" lIns="38100" tIns="19050" rIns="38100" bIns="19050" anchor="ctr" anchorCtr="1">
                    <a:noAutofit/>
                  </a:bodyPr>
                  <a:lstStyle/>
                  <a:p>
                    <a:pPr>
                      <a:defRPr sz="900" b="1" i="0" u="none" strike="noStrike" kern="1200" baseline="0">
                        <a:ln>
                          <a:noFill/>
                        </a:ln>
                        <a:solidFill>
                          <a:schemeClr val="bg2">
                            <a:lumMod val="50000"/>
                          </a:schemeClr>
                        </a:solidFill>
                        <a:effectLst/>
                        <a:latin typeface="+mn-lt"/>
                        <a:ea typeface="+mn-ea"/>
                        <a:cs typeface="+mn-cs"/>
                      </a:defRPr>
                    </a:pPr>
                    <a:fld id="{F16B1290-191D-4F3A-95B2-B981988F9BA7}" type="CATEGORYNAME">
                      <a:rPr lang="zh-CN" altLang="en-US" sz="900" b="1" smtClean="0"/>
                      <a:pPr>
                        <a:defRPr sz="900" b="1">
                          <a:ln>
                            <a:noFill/>
                          </a:ln>
                          <a:solidFill>
                            <a:schemeClr val="bg2">
                              <a:lumMod val="50000"/>
                            </a:schemeClr>
                          </a:solidFill>
                        </a:defRPr>
                      </a:pPr>
                      <a:t>[CATEGORY NAME]</a:t>
                    </a:fld>
                    <a:fld id="{1884B838-08D3-4747-9533-D3EB7FFACCD3}" type="PERCENTAGE">
                      <a:rPr lang="en-US" altLang="zh-CN" sz="900" b="1" baseline="0" smtClean="0"/>
                      <a:pPr>
                        <a:defRPr sz="900" b="1">
                          <a:ln>
                            <a:noFill/>
                          </a:ln>
                          <a:solidFill>
                            <a:schemeClr val="bg2">
                              <a:lumMod val="50000"/>
                            </a:schemeClr>
                          </a:solidFill>
                        </a:defRPr>
                      </a:pPr>
                      <a:t>[PERCENTAGE]</a:t>
                    </a:fld>
                    <a:endParaRPr lang="en-US"/>
                  </a:p>
                </c:rich>
              </c:tx>
              <c:spPr>
                <a:solidFill>
                  <a:schemeClr val="lt1">
                    <a:alpha val="90000"/>
                  </a:schemeClr>
                </a:solidFill>
                <a:ln w="12700" cap="flat" cmpd="sng" algn="ctr">
                  <a:noFill/>
                  <a:round/>
                </a:ln>
                <a:effectLst>
                  <a:outerShdw blurRad="50800" dist="38100" dir="2700000" algn="tl" rotWithShape="0">
                    <a:schemeClr val="accent3">
                      <a:lumMod val="60000"/>
                      <a:lumMod val="75000"/>
                      <a:alpha val="40000"/>
                    </a:schemeClr>
                  </a:outerShdw>
                </a:effectLst>
              </c:spPr>
              <c:txPr>
                <a:bodyPr rot="0" spcFirstLastPara="1" vertOverflow="clip" horzOverflow="clip" vert="horz" wrap="square" lIns="38100" tIns="19050" rIns="38100" bIns="19050" anchor="ctr" anchorCtr="1">
                  <a:noAutofit/>
                </a:bodyPr>
                <a:lstStyle/>
                <a:p>
                  <a:pPr>
                    <a:defRPr sz="900" b="1" i="0" u="none" strike="noStrike" kern="1200" baseline="0">
                      <a:ln>
                        <a:noFill/>
                      </a:ln>
                      <a:solidFill>
                        <a:schemeClr val="bg2">
                          <a:lumMod val="50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134020618556701"/>
                      <c:h val="0.11682638074496007"/>
                    </c:manualLayout>
                  </c15:layout>
                  <c15:dlblFieldTable/>
                  <c15:showDataLabelsRange val="0"/>
                </c:ext>
                <c:ext xmlns:c16="http://schemas.microsoft.com/office/drawing/2014/chart" uri="{C3380CC4-5D6E-409C-BE32-E72D297353CC}">
                  <c16:uniqueId val="{00000011-3B44-45B5-AA95-4D5A6406BA0B}"/>
                </c:ext>
              </c:extLst>
            </c:dLbl>
            <c:dLbl>
              <c:idx val="9"/>
              <c:layout>
                <c:manualLayout>
                  <c:x val="0.12315785913358768"/>
                  <c:y val="2.2036075277824313E-3"/>
                </c:manualLayout>
              </c:layout>
              <c:tx>
                <c:rich>
                  <a:bodyPr rot="0" spcFirstLastPara="1" vertOverflow="clip" horzOverflow="clip" vert="horz" wrap="square" lIns="38100" tIns="19050" rIns="38100" bIns="19050" anchor="ctr" anchorCtr="1">
                    <a:noAutofit/>
                  </a:bodyPr>
                  <a:lstStyle/>
                  <a:p>
                    <a:pPr>
                      <a:defRPr sz="900" b="1" i="0" u="none" strike="noStrike" kern="1200" baseline="0">
                        <a:ln>
                          <a:noFill/>
                        </a:ln>
                        <a:solidFill>
                          <a:schemeClr val="bg2">
                            <a:lumMod val="50000"/>
                          </a:schemeClr>
                        </a:solidFill>
                        <a:effectLst/>
                        <a:latin typeface="+mn-lt"/>
                        <a:ea typeface="+mn-ea"/>
                        <a:cs typeface="+mn-cs"/>
                      </a:defRPr>
                    </a:pPr>
                    <a:fld id="{7D38F88E-057D-43D6-ACE8-884690DDDC4C}" type="CATEGORYNAME">
                      <a:rPr lang="zh-CN" altLang="en-US" sz="900" b="1" smtClean="0"/>
                      <a:pPr>
                        <a:defRPr sz="900" b="1">
                          <a:ln>
                            <a:noFill/>
                          </a:ln>
                          <a:solidFill>
                            <a:schemeClr val="bg2">
                              <a:lumMod val="50000"/>
                            </a:schemeClr>
                          </a:solidFill>
                        </a:defRPr>
                      </a:pPr>
                      <a:t>[CATEGORY NAME]</a:t>
                    </a:fld>
                    <a:r>
                      <a:rPr lang="zh-CN" altLang="en-US" sz="900" b="1" dirty="0" smtClean="0"/>
                      <a:t> </a:t>
                    </a:r>
                    <a:fld id="{34299281-8F17-43F4-AAD7-EF0B45217453}" type="PERCENTAGE">
                      <a:rPr lang="en-US" altLang="zh-CN" sz="900" b="1" baseline="0" smtClean="0"/>
                      <a:pPr>
                        <a:defRPr sz="900" b="1">
                          <a:ln>
                            <a:noFill/>
                          </a:ln>
                          <a:solidFill>
                            <a:schemeClr val="bg2">
                              <a:lumMod val="50000"/>
                            </a:schemeClr>
                          </a:solidFill>
                        </a:defRPr>
                      </a:pPr>
                      <a:t>[PERCENTAGE]</a:t>
                    </a:fld>
                    <a:endParaRPr lang="zh-CN" altLang="en-US" sz="900" b="1" dirty="0" smtClean="0"/>
                  </a:p>
                </c:rich>
              </c:tx>
              <c:spPr>
                <a:solidFill>
                  <a:schemeClr val="lt1">
                    <a:alpha val="90000"/>
                  </a:schemeClr>
                </a:solidFill>
                <a:ln w="12700" cap="flat" cmpd="sng" algn="ctr">
                  <a:noFill/>
                  <a:round/>
                </a:ln>
                <a:effectLst>
                  <a:outerShdw blurRad="50800" dist="38100" dir="2700000" algn="tl" rotWithShape="0">
                    <a:schemeClr val="accent4">
                      <a:lumMod val="60000"/>
                      <a:lumMod val="75000"/>
                      <a:alpha val="40000"/>
                    </a:schemeClr>
                  </a:outerShdw>
                </a:effectLst>
              </c:spPr>
              <c:txPr>
                <a:bodyPr rot="0" spcFirstLastPara="1" vertOverflow="clip" horzOverflow="clip" vert="horz" wrap="square" lIns="38100" tIns="19050" rIns="38100" bIns="19050" anchor="ctr" anchorCtr="1">
                  <a:noAutofit/>
                </a:bodyPr>
                <a:lstStyle/>
                <a:p>
                  <a:pPr>
                    <a:defRPr sz="900" b="1" i="0" u="none" strike="noStrike" kern="1200" baseline="0">
                      <a:ln>
                        <a:noFill/>
                      </a:ln>
                      <a:solidFill>
                        <a:schemeClr val="bg2">
                          <a:lumMod val="50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1168384879725086"/>
                      <c:h val="0.12391857932652035"/>
                    </c:manualLayout>
                  </c15:layout>
                  <c15:dlblFieldTable/>
                  <c15:showDataLabelsRange val="0"/>
                </c:ext>
                <c:ext xmlns:c16="http://schemas.microsoft.com/office/drawing/2014/chart" uri="{C3380CC4-5D6E-409C-BE32-E72D297353CC}">
                  <c16:uniqueId val="{00000013-3B44-45B5-AA95-4D5A6406BA0B}"/>
                </c:ext>
              </c:extLst>
            </c:dLbl>
            <c:dLbl>
              <c:idx val="10"/>
              <c:layout>
                <c:manualLayout>
                  <c:x val="0.15751170278972848"/>
                  <c:y val="1.0346512536996704E-2"/>
                </c:manualLayout>
              </c:layout>
              <c:spPr>
                <a:solidFill>
                  <a:schemeClr val="lt1">
                    <a:alpha val="90000"/>
                  </a:schemeClr>
                </a:solidFill>
                <a:ln w="12700" cap="flat" cmpd="sng" algn="ctr">
                  <a:noFill/>
                  <a:round/>
                </a:ln>
                <a:effectLst>
                  <a:outerShdw blurRad="50800" dist="38100" dir="2700000" algn="tl" rotWithShape="0">
                    <a:schemeClr val="accent5">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900" b="1" i="0" u="none" strike="noStrike" kern="1200" baseline="0">
                      <a:ln>
                        <a:noFill/>
                      </a:ln>
                      <a:solidFill>
                        <a:schemeClr val="bg2">
                          <a:lumMod val="50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5-3B44-45B5-AA95-4D5A6406BA0B}"/>
                </c:ext>
              </c:extLst>
            </c:dLbl>
            <c:spPr>
              <a:ln>
                <a:noFill/>
              </a:ln>
            </c:spPr>
            <c:txPr>
              <a:bodyPr rot="0" spcFirstLastPara="1" vertOverflow="clip" horzOverflow="clip" vert="horz" wrap="square" lIns="38100" tIns="19050" rIns="38100" bIns="19050" anchor="ctr" anchorCtr="1">
                <a:spAutoFit/>
              </a:bodyPr>
              <a:lstStyle/>
              <a:p>
                <a:pPr>
                  <a:defRPr sz="900" b="1" i="0" u="none" strike="noStrike" kern="1200" baseline="0">
                    <a:ln>
                      <a:noFill/>
                    </a:ln>
                    <a:solidFill>
                      <a:schemeClr val="bg2">
                        <a:lumMod val="50000"/>
                      </a:schemeClr>
                    </a:solidFill>
                    <a:effectLst/>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Sheet2!$A$1:$K$1</c:f>
              <c:strCache>
                <c:ptCount val="11"/>
                <c:pt idx="0">
                  <c:v>计生用品</c:v>
                </c:pt>
                <c:pt idx="1">
                  <c:v>各项服务</c:v>
                </c:pt>
                <c:pt idx="2">
                  <c:v>医疗设备/用品/解剖模型</c:v>
                </c:pt>
                <c:pt idx="3">
                  <c:v>专业咨询服务</c:v>
                </c:pt>
                <c:pt idx="4">
                  <c:v>房屋、房租、建设及改造</c:v>
                </c:pt>
                <c:pt idx="5">
                  <c:v>运输费用</c:v>
                </c:pt>
                <c:pt idx="6">
                  <c:v>药品</c:v>
                </c:pt>
                <c:pt idx="7">
                  <c:v>IT及通讯设备</c:v>
                </c:pt>
                <c:pt idx="8">
                  <c:v>印刷品和出版物</c:v>
                </c:pt>
                <c:pt idx="9">
                  <c:v>办公设备和用品</c:v>
                </c:pt>
                <c:pt idx="10">
                  <c:v>交通设备</c:v>
                </c:pt>
              </c:strCache>
            </c:strRef>
          </c:cat>
          <c:val>
            <c:numRef>
              <c:f>Sheet2!$A$3:$K$3</c:f>
              <c:numCache>
                <c:formatCode>#,##0</c:formatCode>
                <c:ptCount val="11"/>
                <c:pt idx="0">
                  <c:v>93679420</c:v>
                </c:pt>
                <c:pt idx="1">
                  <c:v>44079444</c:v>
                </c:pt>
                <c:pt idx="2">
                  <c:v>34911186</c:v>
                </c:pt>
                <c:pt idx="3">
                  <c:v>27264661</c:v>
                </c:pt>
                <c:pt idx="4">
                  <c:v>17562546</c:v>
                </c:pt>
                <c:pt idx="5">
                  <c:v>15506212</c:v>
                </c:pt>
                <c:pt idx="6">
                  <c:v>11631013</c:v>
                </c:pt>
                <c:pt idx="7">
                  <c:v>11593587</c:v>
                </c:pt>
                <c:pt idx="8">
                  <c:v>9843455</c:v>
                </c:pt>
                <c:pt idx="9">
                  <c:v>7976433</c:v>
                </c:pt>
                <c:pt idx="10">
                  <c:v>7909195</c:v>
                </c:pt>
              </c:numCache>
            </c:numRef>
          </c:val>
          <c:extLst>
            <c:ext xmlns:c16="http://schemas.microsoft.com/office/drawing/2014/chart" uri="{C3380CC4-5D6E-409C-BE32-E72D297353CC}">
              <c16:uniqueId val="{00000016-3B44-45B5-AA95-4D5A6406BA0B}"/>
            </c:ext>
          </c:extLst>
        </c:ser>
        <c:dLbls>
          <c:dLblPos val="inEnd"/>
          <c:showLegendKey val="0"/>
          <c:showVal val="0"/>
          <c:showCatName val="0"/>
          <c:showSerName val="0"/>
          <c:showPercent val="1"/>
          <c:showBubbleSize val="0"/>
          <c:showLeaderLines val="1"/>
        </c:dLbls>
        <c:extLst>
          <c:ext xmlns:c15="http://schemas.microsoft.com/office/drawing/2012/chart" uri="{02D57815-91ED-43cb-92C2-25804820EDAC}">
            <c15:filteredPieSeries>
              <c15: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18-3B44-45B5-AA95-4D5A6406BA0B}"/>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1A-3B44-45B5-AA95-4D5A6406BA0B}"/>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1C-3B44-45B5-AA95-4D5A6406BA0B}"/>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1E-3B44-45B5-AA95-4D5A6406BA0B}"/>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20-3B44-45B5-AA95-4D5A6406BA0B}"/>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22-3B44-45B5-AA95-4D5A6406BA0B}"/>
                    </c:ext>
                  </c:extLst>
                </c:dPt>
                <c:dPt>
                  <c:idx val="6"/>
                  <c:bubble3D val="0"/>
                  <c:spPr>
                    <a:solidFill>
                      <a:schemeClr val="accent1">
                        <a:lumMod val="60000"/>
                        <a:alpha val="90000"/>
                      </a:schemeClr>
                    </a:solidFill>
                    <a:ln w="19050">
                      <a:solidFill>
                        <a:schemeClr val="accent1">
                          <a:lumMod val="60000"/>
                          <a:lumMod val="75000"/>
                        </a:schemeClr>
                      </a:solidFill>
                    </a:ln>
                    <a:effectLst>
                      <a:innerShdw blurRad="114300">
                        <a:schemeClr val="accent1">
                          <a:lumMod val="60000"/>
                          <a:lumMod val="75000"/>
                        </a:schemeClr>
                      </a:innerShdw>
                    </a:effectLst>
                    <a:scene3d>
                      <a:camera prst="orthographicFront"/>
                      <a:lightRig rig="threePt" dir="t"/>
                    </a:scene3d>
                    <a:sp3d contourW="19050" prstMaterial="flat">
                      <a:contourClr>
                        <a:schemeClr val="accent1">
                          <a:lumMod val="60000"/>
                          <a:lumMod val="75000"/>
                        </a:schemeClr>
                      </a:contourClr>
                    </a:sp3d>
                  </c:spPr>
                  <c:extLst>
                    <c:ext xmlns:c16="http://schemas.microsoft.com/office/drawing/2014/chart" uri="{C3380CC4-5D6E-409C-BE32-E72D297353CC}">
                      <c16:uniqueId val="{00000024-3B44-45B5-AA95-4D5A6406BA0B}"/>
                    </c:ext>
                  </c:extLst>
                </c:dPt>
                <c:dPt>
                  <c:idx val="7"/>
                  <c:bubble3D val="0"/>
                  <c:spPr>
                    <a:solidFill>
                      <a:schemeClr val="accent2">
                        <a:lumMod val="60000"/>
                        <a:alpha val="90000"/>
                      </a:schemeClr>
                    </a:solidFill>
                    <a:ln w="19050">
                      <a:solidFill>
                        <a:schemeClr val="accent2">
                          <a:lumMod val="60000"/>
                          <a:lumMod val="75000"/>
                        </a:schemeClr>
                      </a:solidFill>
                    </a:ln>
                    <a:effectLst>
                      <a:innerShdw blurRad="114300">
                        <a:schemeClr val="accent2">
                          <a:lumMod val="60000"/>
                          <a:lumMod val="75000"/>
                        </a:schemeClr>
                      </a:innerShdw>
                    </a:effectLst>
                    <a:scene3d>
                      <a:camera prst="orthographicFront"/>
                      <a:lightRig rig="threePt" dir="t"/>
                    </a:scene3d>
                    <a:sp3d contourW="19050" prstMaterial="flat">
                      <a:contourClr>
                        <a:schemeClr val="accent2">
                          <a:lumMod val="60000"/>
                          <a:lumMod val="75000"/>
                        </a:schemeClr>
                      </a:contourClr>
                    </a:sp3d>
                  </c:spPr>
                  <c:extLst>
                    <c:ext xmlns:c16="http://schemas.microsoft.com/office/drawing/2014/chart" uri="{C3380CC4-5D6E-409C-BE32-E72D297353CC}">
                      <c16:uniqueId val="{00000026-3B44-45B5-AA95-4D5A6406BA0B}"/>
                    </c:ext>
                  </c:extLst>
                </c:dPt>
                <c:dPt>
                  <c:idx val="8"/>
                  <c:bubble3D val="0"/>
                  <c:spPr>
                    <a:solidFill>
                      <a:schemeClr val="accent3">
                        <a:lumMod val="60000"/>
                        <a:alpha val="90000"/>
                      </a:schemeClr>
                    </a:solidFill>
                    <a:ln w="19050">
                      <a:solidFill>
                        <a:schemeClr val="accent3">
                          <a:lumMod val="60000"/>
                          <a:lumMod val="75000"/>
                        </a:schemeClr>
                      </a:solidFill>
                    </a:ln>
                    <a:effectLst>
                      <a:innerShdw blurRad="114300">
                        <a:schemeClr val="accent3">
                          <a:lumMod val="60000"/>
                          <a:lumMod val="75000"/>
                        </a:schemeClr>
                      </a:innerShdw>
                    </a:effectLst>
                    <a:scene3d>
                      <a:camera prst="orthographicFront"/>
                      <a:lightRig rig="threePt" dir="t"/>
                    </a:scene3d>
                    <a:sp3d contourW="19050" prstMaterial="flat">
                      <a:contourClr>
                        <a:schemeClr val="accent3">
                          <a:lumMod val="60000"/>
                          <a:lumMod val="75000"/>
                        </a:schemeClr>
                      </a:contourClr>
                    </a:sp3d>
                  </c:spPr>
                  <c:extLst>
                    <c:ext xmlns:c16="http://schemas.microsoft.com/office/drawing/2014/chart" uri="{C3380CC4-5D6E-409C-BE32-E72D297353CC}">
                      <c16:uniqueId val="{00000028-3B44-45B5-AA95-4D5A6406BA0B}"/>
                    </c:ext>
                  </c:extLst>
                </c:dPt>
                <c:dPt>
                  <c:idx val="9"/>
                  <c:bubble3D val="0"/>
                  <c:spPr>
                    <a:solidFill>
                      <a:schemeClr val="accent4">
                        <a:lumMod val="60000"/>
                        <a:alpha val="90000"/>
                      </a:schemeClr>
                    </a:solidFill>
                    <a:ln w="19050">
                      <a:solidFill>
                        <a:schemeClr val="accent4">
                          <a:lumMod val="60000"/>
                          <a:lumMod val="75000"/>
                        </a:schemeClr>
                      </a:solidFill>
                    </a:ln>
                    <a:effectLst>
                      <a:innerShdw blurRad="114300">
                        <a:schemeClr val="accent4">
                          <a:lumMod val="60000"/>
                          <a:lumMod val="75000"/>
                        </a:schemeClr>
                      </a:innerShdw>
                    </a:effectLst>
                    <a:scene3d>
                      <a:camera prst="orthographicFront"/>
                      <a:lightRig rig="threePt" dir="t"/>
                    </a:scene3d>
                    <a:sp3d contourW="19050" prstMaterial="flat">
                      <a:contourClr>
                        <a:schemeClr val="accent4">
                          <a:lumMod val="60000"/>
                          <a:lumMod val="75000"/>
                        </a:schemeClr>
                      </a:contourClr>
                    </a:sp3d>
                  </c:spPr>
                  <c:extLst>
                    <c:ext xmlns:c16="http://schemas.microsoft.com/office/drawing/2014/chart" uri="{C3380CC4-5D6E-409C-BE32-E72D297353CC}">
                      <c16:uniqueId val="{0000002A-3B44-45B5-AA95-4D5A6406BA0B}"/>
                    </c:ext>
                  </c:extLst>
                </c:dPt>
                <c:dPt>
                  <c:idx val="10"/>
                  <c:bubble3D val="0"/>
                  <c:spPr>
                    <a:solidFill>
                      <a:schemeClr val="accent5">
                        <a:lumMod val="60000"/>
                        <a:alpha val="90000"/>
                      </a:schemeClr>
                    </a:solidFill>
                    <a:ln w="19050">
                      <a:solidFill>
                        <a:schemeClr val="accent5">
                          <a:lumMod val="60000"/>
                          <a:lumMod val="75000"/>
                        </a:schemeClr>
                      </a:solidFill>
                    </a:ln>
                    <a:effectLst>
                      <a:innerShdw blurRad="114300">
                        <a:schemeClr val="accent5">
                          <a:lumMod val="60000"/>
                          <a:lumMod val="75000"/>
                        </a:schemeClr>
                      </a:innerShdw>
                    </a:effectLst>
                    <a:scene3d>
                      <a:camera prst="orthographicFront"/>
                      <a:lightRig rig="threePt" dir="t"/>
                    </a:scene3d>
                    <a:sp3d contourW="19050" prstMaterial="flat">
                      <a:contourClr>
                        <a:schemeClr val="accent5">
                          <a:lumMod val="60000"/>
                          <a:lumMod val="75000"/>
                        </a:schemeClr>
                      </a:contourClr>
                    </a:sp3d>
                  </c:spPr>
                  <c:extLst>
                    <c:ext xmlns:c16="http://schemas.microsoft.com/office/drawing/2014/chart" uri="{C3380CC4-5D6E-409C-BE32-E72D297353CC}">
                      <c16:uniqueId val="{0000002C-3B44-45B5-AA95-4D5A6406BA0B}"/>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18-3B44-45B5-AA95-4D5A6406BA0B}"/>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1A-3B44-45B5-AA95-4D5A6406BA0B}"/>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1C-3B44-45B5-AA95-4D5A6406BA0B}"/>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1E-3B44-45B5-AA95-4D5A6406BA0B}"/>
                      </c:ext>
                    </c:extLst>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5"/>
                            </a:solidFill>
                            <a:effectLst/>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20-3B44-45B5-AA95-4D5A6406BA0B}"/>
                      </c:ext>
                    </c:extLst>
                  </c:dLbl>
                  <c:dLbl>
                    <c:idx val="5"/>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6"/>
                            </a:solidFill>
                            <a:effectLst/>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22-3B44-45B5-AA95-4D5A6406BA0B}"/>
                      </c:ext>
                    </c:extLst>
                  </c:dLbl>
                  <c:dLbl>
                    <c:idx val="6"/>
                    <c:spPr>
                      <a:solidFill>
                        <a:schemeClr val="lt1">
                          <a:alpha val="90000"/>
                        </a:schemeClr>
                      </a:solidFill>
                      <a:ln w="12700" cap="flat" cmpd="sng" algn="ctr">
                        <a:solidFill>
                          <a:schemeClr val="accent1">
                            <a:lumMod val="60000"/>
                          </a:schemeClr>
                        </a:solidFill>
                        <a:round/>
                      </a:ln>
                      <a:effectLst>
                        <a:outerShdw blurRad="50800" dist="38100" dir="2700000" algn="tl" rotWithShape="0">
                          <a:schemeClr val="accent1">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lumMod val="60000"/>
                              </a:schemeClr>
                            </a:solidFill>
                            <a:effectLst/>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24-3B44-45B5-AA95-4D5A6406BA0B}"/>
                      </c:ext>
                    </c:extLst>
                  </c:dLbl>
                  <c:dLbl>
                    <c:idx val="7"/>
                    <c:spPr>
                      <a:solidFill>
                        <a:schemeClr val="lt1">
                          <a:alpha val="90000"/>
                        </a:schemeClr>
                      </a:solidFill>
                      <a:ln w="12700" cap="flat" cmpd="sng" algn="ctr">
                        <a:solidFill>
                          <a:schemeClr val="accent2">
                            <a:lumMod val="60000"/>
                          </a:schemeClr>
                        </a:solidFill>
                        <a:round/>
                      </a:ln>
                      <a:effectLst>
                        <a:outerShdw blurRad="50800" dist="38100" dir="2700000" algn="tl" rotWithShape="0">
                          <a:schemeClr val="accent2">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lumMod val="60000"/>
                              </a:schemeClr>
                            </a:solidFill>
                            <a:effectLst/>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26-3B44-45B5-AA95-4D5A6406BA0B}"/>
                      </c:ext>
                    </c:extLst>
                  </c:dLbl>
                  <c:dLbl>
                    <c:idx val="8"/>
                    <c:spPr>
                      <a:solidFill>
                        <a:schemeClr val="lt1">
                          <a:alpha val="90000"/>
                        </a:schemeClr>
                      </a:solidFill>
                      <a:ln w="12700" cap="flat" cmpd="sng" algn="ctr">
                        <a:solidFill>
                          <a:schemeClr val="accent3">
                            <a:lumMod val="60000"/>
                          </a:schemeClr>
                        </a:solidFill>
                        <a:round/>
                      </a:ln>
                      <a:effectLst>
                        <a:outerShdw blurRad="50800" dist="38100" dir="2700000" algn="tl" rotWithShape="0">
                          <a:schemeClr val="accent3">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lumMod val="60000"/>
                              </a:schemeClr>
                            </a:solidFill>
                            <a:effectLst/>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28-3B44-45B5-AA95-4D5A6406BA0B}"/>
                      </c:ext>
                    </c:extLst>
                  </c:dLbl>
                  <c:dLbl>
                    <c:idx val="9"/>
                    <c:spPr>
                      <a:solidFill>
                        <a:schemeClr val="lt1">
                          <a:alpha val="90000"/>
                        </a:schemeClr>
                      </a:solidFill>
                      <a:ln w="12700" cap="flat" cmpd="sng" algn="ctr">
                        <a:solidFill>
                          <a:schemeClr val="accent4">
                            <a:lumMod val="60000"/>
                          </a:schemeClr>
                        </a:solidFill>
                        <a:round/>
                      </a:ln>
                      <a:effectLst>
                        <a:outerShdw blurRad="50800" dist="38100" dir="2700000" algn="tl" rotWithShape="0">
                          <a:schemeClr val="accent4">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lumMod val="60000"/>
                              </a:schemeClr>
                            </a:solidFill>
                            <a:effectLst/>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2A-3B44-45B5-AA95-4D5A6406BA0B}"/>
                      </c:ext>
                    </c:extLst>
                  </c:dLbl>
                  <c:dLbl>
                    <c:idx val="10"/>
                    <c:spPr>
                      <a:solidFill>
                        <a:schemeClr val="lt1">
                          <a:alpha val="90000"/>
                        </a:schemeClr>
                      </a:solidFill>
                      <a:ln w="12700" cap="flat" cmpd="sng" algn="ctr">
                        <a:solidFill>
                          <a:schemeClr val="accent5">
                            <a:lumMod val="60000"/>
                          </a:schemeClr>
                        </a:solidFill>
                        <a:round/>
                      </a:ln>
                      <a:effectLst>
                        <a:outerShdw blurRad="50800" dist="38100" dir="2700000" algn="tl" rotWithShape="0">
                          <a:schemeClr val="accent5">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5">
                                <a:lumMod val="60000"/>
                              </a:schemeClr>
                            </a:solidFill>
                            <a:effectLst/>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2C-3B44-45B5-AA95-4D5A6406BA0B}"/>
                      </c:ext>
                    </c:extLst>
                  </c:dLbl>
                  <c:spPr>
                    <a:solidFill>
                      <a:srgbClr val="FFFFFF">
                        <a:alpha val="90000"/>
                      </a:srgbClr>
                    </a:solidFill>
                    <a:ln w="12700" cap="flat" cmpd="sng" algn="ctr">
                      <a:solidFill>
                        <a:srgbClr val="FF8700"/>
                      </a:solidFill>
                      <a:round/>
                    </a:ln>
                    <a:effectLst>
                      <a:outerShdw blurRad="50800" dist="38100" dir="2700000" algn="tl" rotWithShape="0">
                        <a:srgbClr val="FF8700">
                          <a:lumMod val="75000"/>
                          <a:alpha val="40000"/>
                        </a:srgbClr>
                      </a:outerShdw>
                    </a:effectLst>
                  </c:sp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uri="{CE6537A1-D6FC-4f65-9D91-7224C49458BB}"/>
                  </c:extLst>
                </c:dLbls>
                <c:cat>
                  <c:strRef>
                    <c:extLst>
                      <c:ext uri="{02D57815-91ED-43cb-92C2-25804820EDAC}">
                        <c15:formulaRef>
                          <c15:sqref>Sheet2!$A$1:$K$1</c15:sqref>
                        </c15:formulaRef>
                      </c:ext>
                    </c:extLst>
                    <c:strCache>
                      <c:ptCount val="11"/>
                      <c:pt idx="0">
                        <c:v>计生用品</c:v>
                      </c:pt>
                      <c:pt idx="1">
                        <c:v>各项服务</c:v>
                      </c:pt>
                      <c:pt idx="2">
                        <c:v>医疗设备/用品/解剖模型</c:v>
                      </c:pt>
                      <c:pt idx="3">
                        <c:v>专业咨询服务</c:v>
                      </c:pt>
                      <c:pt idx="4">
                        <c:v>房屋、房租、建设及改造</c:v>
                      </c:pt>
                      <c:pt idx="5">
                        <c:v>运输费用</c:v>
                      </c:pt>
                      <c:pt idx="6">
                        <c:v>药品</c:v>
                      </c:pt>
                      <c:pt idx="7">
                        <c:v>IT及通讯设备</c:v>
                      </c:pt>
                      <c:pt idx="8">
                        <c:v>印刷品和出版物</c:v>
                      </c:pt>
                      <c:pt idx="9">
                        <c:v>办公设备和用品</c:v>
                      </c:pt>
                      <c:pt idx="10">
                        <c:v>交通设备</c:v>
                      </c:pt>
                    </c:strCache>
                  </c:strRef>
                </c:cat>
                <c:val>
                  <c:numRef>
                    <c:extLst>
                      <c:ext uri="{02D57815-91ED-43cb-92C2-25804820EDAC}">
                        <c15:formulaRef>
                          <c15:sqref>Sheet2!$A$2:$K$2</c15:sqref>
                        </c15:formulaRef>
                      </c:ext>
                    </c:extLst>
                    <c:numCache>
                      <c:formatCode>General</c:formatCode>
                      <c:ptCount val="11"/>
                    </c:numCache>
                  </c:numRef>
                </c:val>
                <c:extLst>
                  <c:ext xmlns:c16="http://schemas.microsoft.com/office/drawing/2014/chart" uri="{C3380CC4-5D6E-409C-BE32-E72D297353CC}">
                    <c16:uniqueId val="{0000002D-3B44-45B5-AA95-4D5A6406BA0B}"/>
                  </c:ext>
                </c:extLst>
              </c15:ser>
            </c15:filteredPieSeries>
          </c:ext>
        </c:extLst>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909090909090909"/>
          <c:y val="0.22916666666666666"/>
          <c:w val="0.64204545454545459"/>
          <c:h val="0.56640583989501314"/>
        </c:manualLayout>
      </c:layout>
      <c:pie3DChart>
        <c:varyColors val="1"/>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4AEC-493E-A502-96F7A0D8D38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4AEC-493E-A502-96F7A0D8D38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4AEC-493E-A502-96F7A0D8D38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4AEC-493E-A502-96F7A0D8D389}"/>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4AEC-493E-A502-96F7A0D8D389}"/>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B-4AEC-493E-A502-96F7A0D8D389}"/>
              </c:ext>
            </c:extLst>
          </c:dPt>
          <c:dLbls>
            <c:dLbl>
              <c:idx val="0"/>
              <c:layout>
                <c:manualLayout>
                  <c:x val="0.10547706394655214"/>
                  <c:y val="1.1300579615048103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AEC-493E-A502-96F7A0D8D389}"/>
                </c:ext>
              </c:extLst>
            </c:dLbl>
            <c:dLbl>
              <c:idx val="1"/>
              <c:layout>
                <c:manualLayout>
                  <c:x val="1.7130010737294202E-2"/>
                  <c:y val="-0.1293799212598425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4AEC-493E-A502-96F7A0D8D389}"/>
                </c:ext>
              </c:extLst>
            </c:dLbl>
            <c:dLbl>
              <c:idx val="2"/>
              <c:layout>
                <c:manualLayout>
                  <c:x val="-3.5927135528513482E-2"/>
                  <c:y val="-0.23944280402449694"/>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4AEC-493E-A502-96F7A0D8D389}"/>
                </c:ext>
              </c:extLst>
            </c:dLbl>
            <c:dLbl>
              <c:idx val="3"/>
              <c:layout>
                <c:manualLayout>
                  <c:x val="-0.20822745168217613"/>
                  <c:y val="1.7704779090113736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4AEC-493E-A502-96F7A0D8D389}"/>
                </c:ext>
              </c:extLst>
            </c:dLbl>
            <c:dLbl>
              <c:idx val="4"/>
              <c:layout>
                <c:manualLayout>
                  <c:x val="9.4343533762824405E-3"/>
                  <c:y val="-7.86737204724409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4AEC-493E-A502-96F7A0D8D389}"/>
                </c:ext>
              </c:extLst>
            </c:dLbl>
            <c:dLbl>
              <c:idx val="5"/>
              <c:layout>
                <c:manualLayout>
                  <c:x val="0.24042531615366261"/>
                  <c:y val="1.7704779090113736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4AEC-493E-A502-96F7A0D8D38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Sheet1!$A$1:$F$1</c:f>
              <c:strCache>
                <c:ptCount val="6"/>
                <c:pt idx="0">
                  <c:v>男用安全套</c:v>
                </c:pt>
                <c:pt idx="1">
                  <c:v>女用安全套</c:v>
                </c:pt>
                <c:pt idx="2">
                  <c:v>生殖健康包</c:v>
                </c:pt>
                <c:pt idx="3">
                  <c:v>产科瘘修复包</c:v>
                </c:pt>
                <c:pt idx="4">
                  <c:v>药品</c:v>
                </c:pt>
                <c:pt idx="5">
                  <c:v>各项服务</c:v>
                </c:pt>
              </c:strCache>
            </c:strRef>
          </c:cat>
          <c:val>
            <c:numRef>
              <c:f>Sheet1!$A$3:$F$3</c:f>
              <c:numCache>
                <c:formatCode>#,##0</c:formatCode>
                <c:ptCount val="6"/>
                <c:pt idx="0">
                  <c:v>2517900</c:v>
                </c:pt>
                <c:pt idx="1">
                  <c:v>792000</c:v>
                </c:pt>
                <c:pt idx="2">
                  <c:v>5984041</c:v>
                </c:pt>
                <c:pt idx="3">
                  <c:v>130599</c:v>
                </c:pt>
                <c:pt idx="4">
                  <c:v>93860</c:v>
                </c:pt>
                <c:pt idx="5">
                  <c:v>49046</c:v>
                </c:pt>
              </c:numCache>
            </c:numRef>
          </c:val>
          <c:extLst>
            <c:ext xmlns:c16="http://schemas.microsoft.com/office/drawing/2014/chart" uri="{C3380CC4-5D6E-409C-BE32-E72D297353CC}">
              <c16:uniqueId val="{0000000C-4AEC-493E-A502-96F7A0D8D389}"/>
            </c:ext>
          </c:extLst>
        </c:ser>
        <c:dLbls>
          <c:dLblPos val="inEnd"/>
          <c:showLegendKey val="0"/>
          <c:showVal val="0"/>
          <c:showCatName val="0"/>
          <c:showSerName val="0"/>
          <c:showPercent val="1"/>
          <c:showBubbleSize val="0"/>
          <c:showLeaderLines val="1"/>
        </c:dLbls>
        <c:extLst>
          <c:ext xmlns:c15="http://schemas.microsoft.com/office/drawing/2012/chart" uri="{02D57815-91ED-43cb-92C2-25804820EDAC}">
            <c15:filteredPieSeries>
              <c15: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E-4AEC-493E-A502-96F7A0D8D38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10-4AEC-493E-A502-96F7A0D8D38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12-4AEC-493E-A502-96F7A0D8D38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14-4AEC-493E-A502-96F7A0D8D389}"/>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16-4AEC-493E-A502-96F7A0D8D389}"/>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18-4AEC-493E-A502-96F7A0D8D38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uri="{CE6537A1-D6FC-4f65-9D91-7224C49458BB}"/>
                  </c:extLst>
                </c:dLbls>
                <c:cat>
                  <c:strRef>
                    <c:extLst>
                      <c:ext uri="{02D57815-91ED-43cb-92C2-25804820EDAC}">
                        <c15:formulaRef>
                          <c15:sqref>Sheet1!$A$1:$F$1</c15:sqref>
                        </c15:formulaRef>
                      </c:ext>
                    </c:extLst>
                    <c:strCache>
                      <c:ptCount val="6"/>
                      <c:pt idx="0">
                        <c:v>男用安全套</c:v>
                      </c:pt>
                      <c:pt idx="1">
                        <c:v>女用安全套</c:v>
                      </c:pt>
                      <c:pt idx="2">
                        <c:v>生殖健康包</c:v>
                      </c:pt>
                      <c:pt idx="3">
                        <c:v>产科瘘修复包</c:v>
                      </c:pt>
                      <c:pt idx="4">
                        <c:v>药品</c:v>
                      </c:pt>
                      <c:pt idx="5">
                        <c:v>各项服务</c:v>
                      </c:pt>
                    </c:strCache>
                  </c:strRef>
                </c:cat>
                <c:val>
                  <c:numRef>
                    <c:extLst>
                      <c:ext uri="{02D57815-91ED-43cb-92C2-25804820EDAC}">
                        <c15:formulaRef>
                          <c15:sqref>Sheet1!$A$2:$F$2</c15:sqref>
                        </c15:formulaRef>
                      </c:ext>
                    </c:extLst>
                    <c:numCache>
                      <c:formatCode>General</c:formatCode>
                      <c:ptCount val="6"/>
                    </c:numCache>
                  </c:numRef>
                </c:val>
                <c:extLst>
                  <c:ext xmlns:c16="http://schemas.microsoft.com/office/drawing/2014/chart" uri="{C3380CC4-5D6E-409C-BE32-E72D297353CC}">
                    <c16:uniqueId val="{00000019-4AEC-493E-A502-96F7A0D8D389}"/>
                  </c:ext>
                </c:extLst>
              </c15:ser>
            </c15:filteredPieSeries>
          </c:ext>
        </c:extLst>
      </c:pie3DChart>
      <c:spPr>
        <a:noFill/>
        <a:ln>
          <a:noFill/>
        </a:ln>
        <a:effectLst/>
      </c:spPr>
    </c:plotArea>
    <c:legend>
      <c:legendPos val="b"/>
      <c:layout>
        <c:manualLayout>
          <c:xMode val="edge"/>
          <c:yMode val="edge"/>
          <c:x val="0.10153125745645429"/>
          <c:y val="0.83376695100612419"/>
          <c:w val="0.77231627296587924"/>
          <c:h val="5.85941601049868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61179AF-3D76-4F4D-8C10-B29D96CF04A8}" type="doc">
      <dgm:prSet loTypeId="urn:microsoft.com/office/officeart/2005/8/layout/process2" loCatId="process" qsTypeId="urn:microsoft.com/office/officeart/2005/8/quickstyle/3d3#1" qsCatId="3D" csTypeId="urn:microsoft.com/office/officeart/2005/8/colors/accent1_2#1" csCatId="accent1" phldr="1"/>
      <dgm:spPr/>
      <dgm:t>
        <a:bodyPr/>
        <a:lstStyle/>
        <a:p>
          <a:endParaRPr lang="zh-CN" altLang="en-US"/>
        </a:p>
      </dgm:t>
    </dgm:pt>
    <dgm:pt modelId="{BB9B2E41-0586-4CED-9FBA-27F09137E07D}">
      <dgm:prSet phldrT="[Text]" custT="1"/>
      <dgm:spPr/>
      <dgm:t>
        <a:bodyPr vert="horz"/>
        <a:lstStyle/>
        <a:p>
          <a:r>
            <a:rPr lang="zh-CN" altLang="en-US" sz="1600" b="1" dirty="0" smtClean="0"/>
            <a:t>中标通知</a:t>
          </a:r>
        </a:p>
      </dgm:t>
    </dgm:pt>
    <dgm:pt modelId="{CE66CA57-2BD4-4AFB-AEF0-DE23919428A9}" type="parTrans" cxnId="{1A865E86-8392-4B6A-8B30-1B59B4435D0B}">
      <dgm:prSet/>
      <dgm:spPr/>
      <dgm:t>
        <a:bodyPr/>
        <a:lstStyle/>
        <a:p>
          <a:endParaRPr lang="zh-CN" altLang="en-US"/>
        </a:p>
      </dgm:t>
    </dgm:pt>
    <dgm:pt modelId="{BB4FA843-E57B-48D5-90D8-8228FF8DC597}" type="sibTrans" cxnId="{1A865E86-8392-4B6A-8B30-1B59B4435D0B}">
      <dgm:prSet/>
      <dgm:spPr/>
      <dgm:t>
        <a:bodyPr/>
        <a:lstStyle/>
        <a:p>
          <a:endParaRPr lang="zh-CN" altLang="en-US"/>
        </a:p>
      </dgm:t>
    </dgm:pt>
    <dgm:pt modelId="{E12C62A5-6347-4E82-9C8F-F58A4D0480A6}">
      <dgm:prSet phldrT="[Text]" custT="1"/>
      <dgm:spPr/>
      <dgm:t>
        <a:bodyPr vert="horz"/>
        <a:lstStyle/>
        <a:p>
          <a:r>
            <a:rPr lang="zh-CN" altLang="en-US" sz="1600" b="1" dirty="0" smtClean="0"/>
            <a:t>发货前检验</a:t>
          </a:r>
        </a:p>
      </dgm:t>
    </dgm:pt>
    <dgm:pt modelId="{BAE13101-46D3-44EA-B0E2-5F9ACAE8E404}" type="parTrans" cxnId="{0EA2B0C0-129D-4E16-9A3A-CAEC029F478C}">
      <dgm:prSet/>
      <dgm:spPr/>
      <dgm:t>
        <a:bodyPr/>
        <a:lstStyle/>
        <a:p>
          <a:endParaRPr lang="zh-CN" altLang="en-US"/>
        </a:p>
      </dgm:t>
    </dgm:pt>
    <dgm:pt modelId="{68F8F5F7-0A7B-4CE5-A661-21CD600130A9}" type="sibTrans" cxnId="{0EA2B0C0-129D-4E16-9A3A-CAEC029F478C}">
      <dgm:prSet/>
      <dgm:spPr/>
      <dgm:t>
        <a:bodyPr/>
        <a:lstStyle/>
        <a:p>
          <a:endParaRPr lang="zh-CN" altLang="en-US"/>
        </a:p>
      </dgm:t>
    </dgm:pt>
    <dgm:pt modelId="{F951C1A1-7C3F-455D-BB1D-38C902E7933D}">
      <dgm:prSet phldrT="[Text]" custT="1"/>
      <dgm:spPr/>
      <dgm:t>
        <a:bodyPr vert="horz"/>
        <a:lstStyle/>
        <a:p>
          <a:r>
            <a:rPr lang="zh-CN" altLang="en-US" sz="1600" b="1" dirty="0" smtClean="0"/>
            <a:t>收到和验收货物</a:t>
          </a:r>
          <a:r>
            <a:rPr lang="en-US" altLang="zh-CN" sz="1600" b="1" dirty="0" smtClean="0"/>
            <a:t>/</a:t>
          </a:r>
          <a:r>
            <a:rPr lang="zh-CN" altLang="en-US" sz="1600" b="1" dirty="0" smtClean="0"/>
            <a:t>服务及付款</a:t>
          </a:r>
          <a:endParaRPr lang="zh-CN" altLang="en-US" sz="1600" b="1" dirty="0"/>
        </a:p>
      </dgm:t>
    </dgm:pt>
    <dgm:pt modelId="{804793DC-8271-4C96-BF89-C4417E4949AE}" type="parTrans" cxnId="{72CCBAB4-C3CD-4FC1-A284-72E0E0A06FBE}">
      <dgm:prSet/>
      <dgm:spPr/>
      <dgm:t>
        <a:bodyPr/>
        <a:lstStyle/>
        <a:p>
          <a:endParaRPr lang="zh-CN" altLang="en-US"/>
        </a:p>
      </dgm:t>
    </dgm:pt>
    <dgm:pt modelId="{769CBAF4-5B61-4B3E-B249-B190421219D3}" type="sibTrans" cxnId="{72CCBAB4-C3CD-4FC1-A284-72E0E0A06FBE}">
      <dgm:prSet/>
      <dgm:spPr/>
      <dgm:t>
        <a:bodyPr/>
        <a:lstStyle/>
        <a:p>
          <a:endParaRPr lang="zh-CN" altLang="en-US"/>
        </a:p>
      </dgm:t>
    </dgm:pt>
    <dgm:pt modelId="{EC588ADF-423A-4937-AC83-21ED7E1F0CAA}">
      <dgm:prSet phldrT="[Text]" custT="1"/>
      <dgm:spPr/>
      <dgm:t>
        <a:bodyPr vert="horz"/>
        <a:lstStyle/>
        <a:p>
          <a:r>
            <a:rPr lang="zh-CN" altLang="en-US" sz="1600" b="1" dirty="0" smtClean="0"/>
            <a:t>供应商评估</a:t>
          </a:r>
          <a:endParaRPr lang="zh-CN" altLang="en-US" sz="1600" b="1" dirty="0"/>
        </a:p>
      </dgm:t>
    </dgm:pt>
    <dgm:pt modelId="{ECF30122-D87B-479A-814B-8375E83A0A3A}" type="parTrans" cxnId="{DCCB3F97-EA7D-469A-BCB6-B1542FA10B4F}">
      <dgm:prSet/>
      <dgm:spPr/>
      <dgm:t>
        <a:bodyPr/>
        <a:lstStyle/>
        <a:p>
          <a:endParaRPr lang="zh-CN" altLang="en-US"/>
        </a:p>
      </dgm:t>
    </dgm:pt>
    <dgm:pt modelId="{6D67CBAC-31EE-47BD-9F24-79EA52C5F39C}" type="sibTrans" cxnId="{DCCB3F97-EA7D-469A-BCB6-B1542FA10B4F}">
      <dgm:prSet/>
      <dgm:spPr/>
      <dgm:t>
        <a:bodyPr/>
        <a:lstStyle/>
        <a:p>
          <a:endParaRPr lang="zh-CN" altLang="en-US"/>
        </a:p>
      </dgm:t>
    </dgm:pt>
    <dgm:pt modelId="{05F132F8-7F03-470F-A74B-91E419A03799}">
      <dgm:prSet phldrT="[Text]" custT="1"/>
      <dgm:spPr/>
      <dgm:t>
        <a:bodyPr vert="horz"/>
        <a:lstStyle/>
        <a:p>
          <a:r>
            <a:rPr lang="zh-CN" altLang="en-US" sz="1600" b="1" dirty="0" smtClean="0"/>
            <a:t>签订合同</a:t>
          </a:r>
        </a:p>
      </dgm:t>
    </dgm:pt>
    <dgm:pt modelId="{EBF369DA-A508-4320-A344-CA7C57747488}" type="parTrans" cxnId="{77C8D9A7-ABFB-4B72-B946-9A05C197AFF4}">
      <dgm:prSet/>
      <dgm:spPr/>
      <dgm:t>
        <a:bodyPr/>
        <a:lstStyle/>
        <a:p>
          <a:endParaRPr lang="zh-CN" altLang="en-US"/>
        </a:p>
      </dgm:t>
    </dgm:pt>
    <dgm:pt modelId="{8454B893-4814-4875-8879-2156FF787241}" type="sibTrans" cxnId="{77C8D9A7-ABFB-4B72-B946-9A05C197AFF4}">
      <dgm:prSet/>
      <dgm:spPr/>
      <dgm:t>
        <a:bodyPr/>
        <a:lstStyle/>
        <a:p>
          <a:endParaRPr lang="zh-CN" altLang="en-US"/>
        </a:p>
      </dgm:t>
    </dgm:pt>
    <dgm:pt modelId="{6AEBC013-A86E-48B0-B843-CCC220C36967}">
      <dgm:prSet phldrT="[Text]" custT="1"/>
      <dgm:spPr/>
      <dgm:t>
        <a:bodyPr vert="horz"/>
        <a:lstStyle/>
        <a:p>
          <a:r>
            <a:rPr lang="zh-CN" altLang="en-US" sz="1600" b="1" dirty="0" smtClean="0"/>
            <a:t>审批</a:t>
          </a:r>
          <a:r>
            <a:rPr lang="en-US" altLang="zh-CN" sz="1600" b="1" dirty="0" smtClean="0"/>
            <a:t>(</a:t>
          </a:r>
          <a:r>
            <a:rPr lang="zh-CN" altLang="en-US" sz="1600" b="1" dirty="0" smtClean="0"/>
            <a:t>联合国中国</a:t>
          </a:r>
          <a:r>
            <a:rPr lang="en-US" altLang="zh-CN" sz="1600" b="1" dirty="0" smtClean="0"/>
            <a:t>/</a:t>
          </a:r>
          <a:r>
            <a:rPr lang="zh-CN" altLang="en-US" sz="1600" b="1" dirty="0" smtClean="0"/>
            <a:t>总部合同审批委员会</a:t>
          </a:r>
          <a:r>
            <a:rPr lang="en-US" altLang="zh-CN" sz="1600" b="1" dirty="0" smtClean="0"/>
            <a:t>)</a:t>
          </a:r>
        </a:p>
      </dgm:t>
    </dgm:pt>
    <dgm:pt modelId="{3ECB2911-7423-4264-BC7B-339D25523836}" type="sibTrans" cxnId="{DFD8C320-4A98-4602-97C7-8B14CB6893ED}">
      <dgm:prSet/>
      <dgm:spPr/>
      <dgm:t>
        <a:bodyPr/>
        <a:lstStyle/>
        <a:p>
          <a:endParaRPr lang="zh-CN" altLang="en-US"/>
        </a:p>
      </dgm:t>
    </dgm:pt>
    <dgm:pt modelId="{D09A43AC-CCFF-4488-BD2C-79A9DB41C7D5}" type="parTrans" cxnId="{DFD8C320-4A98-4602-97C7-8B14CB6893ED}">
      <dgm:prSet/>
      <dgm:spPr/>
      <dgm:t>
        <a:bodyPr/>
        <a:lstStyle/>
        <a:p>
          <a:endParaRPr lang="zh-CN" altLang="en-US"/>
        </a:p>
      </dgm:t>
    </dgm:pt>
    <dgm:pt modelId="{74DBE88C-888F-46B2-94DA-D11E299B9BA3}">
      <dgm:prSet phldrT="[Text]" custT="1"/>
      <dgm:spPr/>
      <dgm:t>
        <a:bodyPr vert="horz"/>
        <a:lstStyle/>
        <a:p>
          <a:r>
            <a:rPr lang="zh-CN" altLang="en-US" sz="1600" b="1" dirty="0" smtClean="0"/>
            <a:t>评标</a:t>
          </a:r>
          <a:endParaRPr lang="en-US" altLang="zh-CN" sz="1600" b="1" dirty="0" smtClean="0"/>
        </a:p>
      </dgm:t>
    </dgm:pt>
    <dgm:pt modelId="{BCCEA13D-B23A-4E74-BD16-73D113FCC523}" type="sibTrans" cxnId="{226A891B-9888-4C36-A311-5B2DF3D9A946}">
      <dgm:prSet/>
      <dgm:spPr/>
      <dgm:t>
        <a:bodyPr/>
        <a:lstStyle/>
        <a:p>
          <a:endParaRPr lang="zh-CN" altLang="en-US"/>
        </a:p>
      </dgm:t>
    </dgm:pt>
    <dgm:pt modelId="{CD7800E5-BF7F-4236-A8CE-5591E2FF4EB1}" type="parTrans" cxnId="{226A891B-9888-4C36-A311-5B2DF3D9A946}">
      <dgm:prSet/>
      <dgm:spPr/>
      <dgm:t>
        <a:bodyPr/>
        <a:lstStyle/>
        <a:p>
          <a:endParaRPr lang="zh-CN" altLang="en-US"/>
        </a:p>
      </dgm:t>
    </dgm:pt>
    <dgm:pt modelId="{1D4EBEF0-C945-44DE-B9DC-A933FD238629}">
      <dgm:prSet phldrT="[Text]" custT="1"/>
      <dgm:spPr/>
      <dgm:t>
        <a:bodyPr vert="horz"/>
        <a:lstStyle/>
        <a:p>
          <a:r>
            <a:rPr lang="zh-CN" altLang="en-US" sz="1600" b="1" dirty="0" smtClean="0"/>
            <a:t>开标</a:t>
          </a:r>
        </a:p>
      </dgm:t>
    </dgm:pt>
    <dgm:pt modelId="{E169C1B6-7053-40D5-BB0A-1A1C20DE6E08}" type="sibTrans" cxnId="{A4459240-3D92-4240-87C1-5B13B317568C}">
      <dgm:prSet/>
      <dgm:spPr/>
      <dgm:t>
        <a:bodyPr/>
        <a:lstStyle/>
        <a:p>
          <a:endParaRPr lang="zh-CN" altLang="en-US"/>
        </a:p>
      </dgm:t>
    </dgm:pt>
    <dgm:pt modelId="{EDC67276-C7CC-4BAB-884A-CBEF1787358F}" type="parTrans" cxnId="{A4459240-3D92-4240-87C1-5B13B317568C}">
      <dgm:prSet/>
      <dgm:spPr/>
      <dgm:t>
        <a:bodyPr/>
        <a:lstStyle/>
        <a:p>
          <a:endParaRPr lang="zh-CN" altLang="en-US"/>
        </a:p>
      </dgm:t>
    </dgm:pt>
    <dgm:pt modelId="{5B60F556-19B1-44B6-9EE3-CC55580BD835}">
      <dgm:prSet phldrT="[Text]" custT="1"/>
      <dgm:spPr/>
      <dgm:t>
        <a:bodyPr vert="horz"/>
        <a:lstStyle/>
        <a:p>
          <a:r>
            <a:rPr lang="zh-CN" altLang="en-US" sz="1600" b="1" dirty="0" smtClean="0"/>
            <a:t>发布标书</a:t>
          </a:r>
          <a:endParaRPr lang="zh-CN" altLang="en-US" sz="1600" b="1" dirty="0"/>
        </a:p>
      </dgm:t>
    </dgm:pt>
    <dgm:pt modelId="{F79A10B6-1958-4678-84F1-4D9EB640DDB1}" type="sibTrans" cxnId="{E596031C-E1CD-4E9C-B523-29A0E7665FB3}">
      <dgm:prSet/>
      <dgm:spPr/>
      <dgm:t>
        <a:bodyPr/>
        <a:lstStyle/>
        <a:p>
          <a:endParaRPr lang="zh-CN" altLang="en-US"/>
        </a:p>
      </dgm:t>
    </dgm:pt>
    <dgm:pt modelId="{99F7E34D-9069-478E-89B0-E3BC97F5FAE0}" type="parTrans" cxnId="{E596031C-E1CD-4E9C-B523-29A0E7665FB3}">
      <dgm:prSet/>
      <dgm:spPr/>
      <dgm:t>
        <a:bodyPr/>
        <a:lstStyle/>
        <a:p>
          <a:endParaRPr lang="zh-CN" altLang="en-US"/>
        </a:p>
      </dgm:t>
    </dgm:pt>
    <dgm:pt modelId="{DB7FDEAF-4DFB-4544-A22F-77DB65A1A09A}">
      <dgm:prSet phldrT="[Text]" custT="1"/>
      <dgm:spPr/>
      <dgm:t>
        <a:bodyPr vert="horz"/>
        <a:lstStyle/>
        <a:p>
          <a:r>
            <a:rPr lang="zh-CN" altLang="en-US" sz="1600" b="1" dirty="0" smtClean="0"/>
            <a:t>准备标书</a:t>
          </a:r>
        </a:p>
      </dgm:t>
    </dgm:pt>
    <dgm:pt modelId="{180B0B67-EFAB-4F62-B340-104957465B56}" type="sibTrans" cxnId="{F0DC2E6C-0E46-4E91-92CA-1597B57D242E}">
      <dgm:prSet/>
      <dgm:spPr/>
      <dgm:t>
        <a:bodyPr/>
        <a:lstStyle/>
        <a:p>
          <a:endParaRPr lang="zh-CN" altLang="en-US"/>
        </a:p>
      </dgm:t>
    </dgm:pt>
    <dgm:pt modelId="{718F0F94-0241-46F5-8188-60E8E768C477}" type="parTrans" cxnId="{F0DC2E6C-0E46-4E91-92CA-1597B57D242E}">
      <dgm:prSet/>
      <dgm:spPr/>
      <dgm:t>
        <a:bodyPr/>
        <a:lstStyle/>
        <a:p>
          <a:endParaRPr lang="zh-CN" altLang="en-US"/>
        </a:p>
      </dgm:t>
    </dgm:pt>
    <dgm:pt modelId="{97E44000-DF91-4883-9004-AE119725C9C4}">
      <dgm:prSet phldrT="[Text]" custT="1"/>
      <dgm:spPr/>
      <dgm:t>
        <a:bodyPr vert="horz" tIns="0" bIns="0" anchor="ctr" anchorCtr="0"/>
        <a:lstStyle/>
        <a:p>
          <a:r>
            <a:rPr lang="zh-CN" altLang="en-US" sz="1600" b="1" dirty="0" smtClean="0"/>
            <a:t>收到采购申请</a:t>
          </a:r>
          <a:endParaRPr lang="en-US" altLang="zh-CN" sz="1600" b="1" dirty="0" smtClean="0"/>
        </a:p>
      </dgm:t>
    </dgm:pt>
    <dgm:pt modelId="{F7AA3CE8-6B00-4EA3-BC2F-841B77B35FCD}" type="sibTrans" cxnId="{7CECC8B8-EB45-412E-B8F9-0689AE57D7B7}">
      <dgm:prSet/>
      <dgm:spPr/>
      <dgm:t>
        <a:bodyPr/>
        <a:lstStyle/>
        <a:p>
          <a:endParaRPr lang="zh-CN" altLang="en-US"/>
        </a:p>
      </dgm:t>
    </dgm:pt>
    <dgm:pt modelId="{B84B430B-F0FC-4C23-BDE1-BFA509B011B4}" type="parTrans" cxnId="{7CECC8B8-EB45-412E-B8F9-0689AE57D7B7}">
      <dgm:prSet/>
      <dgm:spPr/>
      <dgm:t>
        <a:bodyPr/>
        <a:lstStyle/>
        <a:p>
          <a:endParaRPr lang="zh-CN" altLang="en-US"/>
        </a:p>
      </dgm:t>
    </dgm:pt>
    <dgm:pt modelId="{F0057B80-DD45-4563-B21B-1CB9714EB469}" type="pres">
      <dgm:prSet presAssocID="{361179AF-3D76-4F4D-8C10-B29D96CF04A8}" presName="linearFlow" presStyleCnt="0">
        <dgm:presLayoutVars>
          <dgm:resizeHandles val="exact"/>
        </dgm:presLayoutVars>
      </dgm:prSet>
      <dgm:spPr/>
      <dgm:t>
        <a:bodyPr/>
        <a:lstStyle/>
        <a:p>
          <a:endParaRPr lang="en-US"/>
        </a:p>
      </dgm:t>
    </dgm:pt>
    <dgm:pt modelId="{6F67A14B-8719-4F43-AD9D-2AA917F7FC70}" type="pres">
      <dgm:prSet presAssocID="{97E44000-DF91-4883-9004-AE119725C9C4}" presName="node" presStyleLbl="node1" presStyleIdx="0" presStyleCnt="11" custScaleX="333659">
        <dgm:presLayoutVars>
          <dgm:bulletEnabled val="1"/>
        </dgm:presLayoutVars>
      </dgm:prSet>
      <dgm:spPr/>
      <dgm:t>
        <a:bodyPr/>
        <a:lstStyle/>
        <a:p>
          <a:endParaRPr lang="en-US"/>
        </a:p>
      </dgm:t>
    </dgm:pt>
    <dgm:pt modelId="{3FB70EC1-255B-4491-A29A-2DDE5375016E}" type="pres">
      <dgm:prSet presAssocID="{F7AA3CE8-6B00-4EA3-BC2F-841B77B35FCD}" presName="sibTrans" presStyleLbl="sibTrans2D1" presStyleIdx="0" presStyleCnt="10"/>
      <dgm:spPr/>
      <dgm:t>
        <a:bodyPr/>
        <a:lstStyle/>
        <a:p>
          <a:endParaRPr lang="en-US"/>
        </a:p>
      </dgm:t>
    </dgm:pt>
    <dgm:pt modelId="{FC0002C8-A27B-4002-87D6-E95C4554BFF1}" type="pres">
      <dgm:prSet presAssocID="{F7AA3CE8-6B00-4EA3-BC2F-841B77B35FCD}" presName="connectorText" presStyleLbl="sibTrans2D1" presStyleIdx="0" presStyleCnt="10"/>
      <dgm:spPr/>
      <dgm:t>
        <a:bodyPr/>
        <a:lstStyle/>
        <a:p>
          <a:endParaRPr lang="en-US"/>
        </a:p>
      </dgm:t>
    </dgm:pt>
    <dgm:pt modelId="{C726D57D-8BDF-48F0-8CAB-C86E58E21F7D}" type="pres">
      <dgm:prSet presAssocID="{DB7FDEAF-4DFB-4544-A22F-77DB65A1A09A}" presName="node" presStyleLbl="node1" presStyleIdx="1" presStyleCnt="11" custScaleX="333659">
        <dgm:presLayoutVars>
          <dgm:bulletEnabled val="1"/>
        </dgm:presLayoutVars>
      </dgm:prSet>
      <dgm:spPr/>
      <dgm:t>
        <a:bodyPr/>
        <a:lstStyle/>
        <a:p>
          <a:endParaRPr lang="en-US"/>
        </a:p>
      </dgm:t>
    </dgm:pt>
    <dgm:pt modelId="{598C8E4B-A7D4-47DD-AA43-A8B2CB9AB397}" type="pres">
      <dgm:prSet presAssocID="{180B0B67-EFAB-4F62-B340-104957465B56}" presName="sibTrans" presStyleLbl="sibTrans2D1" presStyleIdx="1" presStyleCnt="10"/>
      <dgm:spPr/>
      <dgm:t>
        <a:bodyPr/>
        <a:lstStyle/>
        <a:p>
          <a:endParaRPr lang="en-US"/>
        </a:p>
      </dgm:t>
    </dgm:pt>
    <dgm:pt modelId="{2DDC4B97-51D0-4BBD-A57F-3F66A78CDC9C}" type="pres">
      <dgm:prSet presAssocID="{180B0B67-EFAB-4F62-B340-104957465B56}" presName="connectorText" presStyleLbl="sibTrans2D1" presStyleIdx="1" presStyleCnt="10"/>
      <dgm:spPr/>
      <dgm:t>
        <a:bodyPr/>
        <a:lstStyle/>
        <a:p>
          <a:endParaRPr lang="en-US"/>
        </a:p>
      </dgm:t>
    </dgm:pt>
    <dgm:pt modelId="{87576B54-07FA-417D-9D7F-B3A4FAC8AEF8}" type="pres">
      <dgm:prSet presAssocID="{5B60F556-19B1-44B6-9EE3-CC55580BD835}" presName="node" presStyleLbl="node1" presStyleIdx="2" presStyleCnt="11" custScaleX="333660">
        <dgm:presLayoutVars>
          <dgm:bulletEnabled val="1"/>
        </dgm:presLayoutVars>
      </dgm:prSet>
      <dgm:spPr/>
      <dgm:t>
        <a:bodyPr/>
        <a:lstStyle/>
        <a:p>
          <a:endParaRPr lang="en-US"/>
        </a:p>
      </dgm:t>
    </dgm:pt>
    <dgm:pt modelId="{BB68232F-ED9F-4F59-8759-78A5815A992A}" type="pres">
      <dgm:prSet presAssocID="{F79A10B6-1958-4678-84F1-4D9EB640DDB1}" presName="sibTrans" presStyleLbl="sibTrans2D1" presStyleIdx="2" presStyleCnt="10"/>
      <dgm:spPr/>
      <dgm:t>
        <a:bodyPr/>
        <a:lstStyle/>
        <a:p>
          <a:endParaRPr lang="en-US"/>
        </a:p>
      </dgm:t>
    </dgm:pt>
    <dgm:pt modelId="{21C27E4A-A7CF-4E13-93AD-FD1B69F01045}" type="pres">
      <dgm:prSet presAssocID="{F79A10B6-1958-4678-84F1-4D9EB640DDB1}" presName="connectorText" presStyleLbl="sibTrans2D1" presStyleIdx="2" presStyleCnt="10"/>
      <dgm:spPr/>
      <dgm:t>
        <a:bodyPr/>
        <a:lstStyle/>
        <a:p>
          <a:endParaRPr lang="en-US"/>
        </a:p>
      </dgm:t>
    </dgm:pt>
    <dgm:pt modelId="{4125A76C-63F0-4CF5-B516-62380D7F3F16}" type="pres">
      <dgm:prSet presAssocID="{1D4EBEF0-C945-44DE-B9DC-A933FD238629}" presName="node" presStyleLbl="node1" presStyleIdx="3" presStyleCnt="11" custScaleX="333660">
        <dgm:presLayoutVars>
          <dgm:bulletEnabled val="1"/>
        </dgm:presLayoutVars>
      </dgm:prSet>
      <dgm:spPr/>
      <dgm:t>
        <a:bodyPr/>
        <a:lstStyle/>
        <a:p>
          <a:endParaRPr lang="en-US"/>
        </a:p>
      </dgm:t>
    </dgm:pt>
    <dgm:pt modelId="{13ED7104-0FB0-411C-8C99-ACDD6963DC30}" type="pres">
      <dgm:prSet presAssocID="{E169C1B6-7053-40D5-BB0A-1A1C20DE6E08}" presName="sibTrans" presStyleLbl="sibTrans2D1" presStyleIdx="3" presStyleCnt="10"/>
      <dgm:spPr/>
      <dgm:t>
        <a:bodyPr/>
        <a:lstStyle/>
        <a:p>
          <a:endParaRPr lang="en-US"/>
        </a:p>
      </dgm:t>
    </dgm:pt>
    <dgm:pt modelId="{5C4C04B3-AD8C-423D-BB81-1ECAB1261696}" type="pres">
      <dgm:prSet presAssocID="{E169C1B6-7053-40D5-BB0A-1A1C20DE6E08}" presName="connectorText" presStyleLbl="sibTrans2D1" presStyleIdx="3" presStyleCnt="10"/>
      <dgm:spPr/>
      <dgm:t>
        <a:bodyPr/>
        <a:lstStyle/>
        <a:p>
          <a:endParaRPr lang="en-US"/>
        </a:p>
      </dgm:t>
    </dgm:pt>
    <dgm:pt modelId="{497740DD-7736-4A03-B56F-425636E011BF}" type="pres">
      <dgm:prSet presAssocID="{74DBE88C-888F-46B2-94DA-D11E299B9BA3}" presName="node" presStyleLbl="node1" presStyleIdx="4" presStyleCnt="11" custScaleX="333660">
        <dgm:presLayoutVars>
          <dgm:bulletEnabled val="1"/>
        </dgm:presLayoutVars>
      </dgm:prSet>
      <dgm:spPr/>
      <dgm:t>
        <a:bodyPr/>
        <a:lstStyle/>
        <a:p>
          <a:endParaRPr lang="en-US"/>
        </a:p>
      </dgm:t>
    </dgm:pt>
    <dgm:pt modelId="{7FE70F18-BC01-4E78-9D6C-2738264EA7F8}" type="pres">
      <dgm:prSet presAssocID="{BCCEA13D-B23A-4E74-BD16-73D113FCC523}" presName="sibTrans" presStyleLbl="sibTrans2D1" presStyleIdx="4" presStyleCnt="10"/>
      <dgm:spPr/>
      <dgm:t>
        <a:bodyPr/>
        <a:lstStyle/>
        <a:p>
          <a:endParaRPr lang="en-US"/>
        </a:p>
      </dgm:t>
    </dgm:pt>
    <dgm:pt modelId="{12CBA783-B6B4-4B8A-B52C-BB992DC92B80}" type="pres">
      <dgm:prSet presAssocID="{BCCEA13D-B23A-4E74-BD16-73D113FCC523}" presName="connectorText" presStyleLbl="sibTrans2D1" presStyleIdx="4" presStyleCnt="10"/>
      <dgm:spPr/>
      <dgm:t>
        <a:bodyPr/>
        <a:lstStyle/>
        <a:p>
          <a:endParaRPr lang="en-US"/>
        </a:p>
      </dgm:t>
    </dgm:pt>
    <dgm:pt modelId="{9F87AF7B-9268-4E82-AC88-6692A07819D4}" type="pres">
      <dgm:prSet presAssocID="{6AEBC013-A86E-48B0-B843-CCC220C36967}" presName="node" presStyleLbl="node1" presStyleIdx="5" presStyleCnt="11" custScaleX="333660">
        <dgm:presLayoutVars>
          <dgm:bulletEnabled val="1"/>
        </dgm:presLayoutVars>
      </dgm:prSet>
      <dgm:spPr/>
      <dgm:t>
        <a:bodyPr/>
        <a:lstStyle/>
        <a:p>
          <a:endParaRPr lang="en-US"/>
        </a:p>
      </dgm:t>
    </dgm:pt>
    <dgm:pt modelId="{F7A4ADC0-A193-452F-937F-DD8EBB7EB796}" type="pres">
      <dgm:prSet presAssocID="{3ECB2911-7423-4264-BC7B-339D25523836}" presName="sibTrans" presStyleLbl="sibTrans2D1" presStyleIdx="5" presStyleCnt="10"/>
      <dgm:spPr/>
      <dgm:t>
        <a:bodyPr/>
        <a:lstStyle/>
        <a:p>
          <a:endParaRPr lang="en-US"/>
        </a:p>
      </dgm:t>
    </dgm:pt>
    <dgm:pt modelId="{558B8419-C8C5-4970-B640-CE1EA823D4D1}" type="pres">
      <dgm:prSet presAssocID="{3ECB2911-7423-4264-BC7B-339D25523836}" presName="connectorText" presStyleLbl="sibTrans2D1" presStyleIdx="5" presStyleCnt="10"/>
      <dgm:spPr/>
      <dgm:t>
        <a:bodyPr/>
        <a:lstStyle/>
        <a:p>
          <a:endParaRPr lang="en-US"/>
        </a:p>
      </dgm:t>
    </dgm:pt>
    <dgm:pt modelId="{6CF1E370-F04A-4F7F-B3FB-F9453958BB74}" type="pres">
      <dgm:prSet presAssocID="{BB9B2E41-0586-4CED-9FBA-27F09137E07D}" presName="node" presStyleLbl="node1" presStyleIdx="6" presStyleCnt="11" custScaleX="333660">
        <dgm:presLayoutVars>
          <dgm:bulletEnabled val="1"/>
        </dgm:presLayoutVars>
      </dgm:prSet>
      <dgm:spPr/>
      <dgm:t>
        <a:bodyPr/>
        <a:lstStyle/>
        <a:p>
          <a:endParaRPr lang="en-US"/>
        </a:p>
      </dgm:t>
    </dgm:pt>
    <dgm:pt modelId="{EE4917FA-0362-47C9-B692-0AC461BBCC9D}" type="pres">
      <dgm:prSet presAssocID="{BB4FA843-E57B-48D5-90D8-8228FF8DC597}" presName="sibTrans" presStyleLbl="sibTrans2D1" presStyleIdx="6" presStyleCnt="10"/>
      <dgm:spPr/>
      <dgm:t>
        <a:bodyPr/>
        <a:lstStyle/>
        <a:p>
          <a:endParaRPr lang="en-US"/>
        </a:p>
      </dgm:t>
    </dgm:pt>
    <dgm:pt modelId="{B7276E8A-B0D6-4F85-A1A8-A8FD87EA94C4}" type="pres">
      <dgm:prSet presAssocID="{BB4FA843-E57B-48D5-90D8-8228FF8DC597}" presName="connectorText" presStyleLbl="sibTrans2D1" presStyleIdx="6" presStyleCnt="10"/>
      <dgm:spPr/>
      <dgm:t>
        <a:bodyPr/>
        <a:lstStyle/>
        <a:p>
          <a:endParaRPr lang="en-US"/>
        </a:p>
      </dgm:t>
    </dgm:pt>
    <dgm:pt modelId="{7206EC5B-6A7F-4964-924F-E01EB7408E8D}" type="pres">
      <dgm:prSet presAssocID="{05F132F8-7F03-470F-A74B-91E419A03799}" presName="node" presStyleLbl="node1" presStyleIdx="7" presStyleCnt="11" custScaleX="333660">
        <dgm:presLayoutVars>
          <dgm:bulletEnabled val="1"/>
        </dgm:presLayoutVars>
      </dgm:prSet>
      <dgm:spPr/>
      <dgm:t>
        <a:bodyPr/>
        <a:lstStyle/>
        <a:p>
          <a:endParaRPr lang="en-US"/>
        </a:p>
      </dgm:t>
    </dgm:pt>
    <dgm:pt modelId="{082F8A61-1C4A-42E6-A2A7-7227031CA052}" type="pres">
      <dgm:prSet presAssocID="{8454B893-4814-4875-8879-2156FF787241}" presName="sibTrans" presStyleLbl="sibTrans2D1" presStyleIdx="7" presStyleCnt="10"/>
      <dgm:spPr/>
      <dgm:t>
        <a:bodyPr/>
        <a:lstStyle/>
        <a:p>
          <a:endParaRPr lang="en-US"/>
        </a:p>
      </dgm:t>
    </dgm:pt>
    <dgm:pt modelId="{3C34B013-8F0D-4968-B93E-66FCD1B1DA8E}" type="pres">
      <dgm:prSet presAssocID="{8454B893-4814-4875-8879-2156FF787241}" presName="connectorText" presStyleLbl="sibTrans2D1" presStyleIdx="7" presStyleCnt="10"/>
      <dgm:spPr/>
      <dgm:t>
        <a:bodyPr/>
        <a:lstStyle/>
        <a:p>
          <a:endParaRPr lang="en-US"/>
        </a:p>
      </dgm:t>
    </dgm:pt>
    <dgm:pt modelId="{B912C2E0-2639-4277-BEAF-9BBEF532CAD1}" type="pres">
      <dgm:prSet presAssocID="{E12C62A5-6347-4E82-9C8F-F58A4D0480A6}" presName="node" presStyleLbl="node1" presStyleIdx="8" presStyleCnt="11" custScaleX="333659">
        <dgm:presLayoutVars>
          <dgm:bulletEnabled val="1"/>
        </dgm:presLayoutVars>
      </dgm:prSet>
      <dgm:spPr/>
      <dgm:t>
        <a:bodyPr/>
        <a:lstStyle/>
        <a:p>
          <a:endParaRPr lang="en-US"/>
        </a:p>
      </dgm:t>
    </dgm:pt>
    <dgm:pt modelId="{C64B0B3D-CD4F-4910-910E-30A3F7E6EE04}" type="pres">
      <dgm:prSet presAssocID="{68F8F5F7-0A7B-4CE5-A661-21CD600130A9}" presName="sibTrans" presStyleLbl="sibTrans2D1" presStyleIdx="8" presStyleCnt="10"/>
      <dgm:spPr/>
      <dgm:t>
        <a:bodyPr/>
        <a:lstStyle/>
        <a:p>
          <a:endParaRPr lang="en-US"/>
        </a:p>
      </dgm:t>
    </dgm:pt>
    <dgm:pt modelId="{7DEB234A-B306-4906-9E37-7FB710B68C68}" type="pres">
      <dgm:prSet presAssocID="{68F8F5F7-0A7B-4CE5-A661-21CD600130A9}" presName="connectorText" presStyleLbl="sibTrans2D1" presStyleIdx="8" presStyleCnt="10"/>
      <dgm:spPr/>
      <dgm:t>
        <a:bodyPr/>
        <a:lstStyle/>
        <a:p>
          <a:endParaRPr lang="en-US"/>
        </a:p>
      </dgm:t>
    </dgm:pt>
    <dgm:pt modelId="{9EDBD323-1AB9-4B92-8467-4C80D5321538}" type="pres">
      <dgm:prSet presAssocID="{F951C1A1-7C3F-455D-BB1D-38C902E7933D}" presName="node" presStyleLbl="node1" presStyleIdx="9" presStyleCnt="11" custScaleX="333660">
        <dgm:presLayoutVars>
          <dgm:bulletEnabled val="1"/>
        </dgm:presLayoutVars>
      </dgm:prSet>
      <dgm:spPr/>
      <dgm:t>
        <a:bodyPr/>
        <a:lstStyle/>
        <a:p>
          <a:endParaRPr lang="en-US"/>
        </a:p>
      </dgm:t>
    </dgm:pt>
    <dgm:pt modelId="{68AE7E72-0B40-4419-BA2D-B1D5CF83C6DD}" type="pres">
      <dgm:prSet presAssocID="{769CBAF4-5B61-4B3E-B249-B190421219D3}" presName="sibTrans" presStyleLbl="sibTrans2D1" presStyleIdx="9" presStyleCnt="10"/>
      <dgm:spPr/>
      <dgm:t>
        <a:bodyPr/>
        <a:lstStyle/>
        <a:p>
          <a:endParaRPr lang="en-US"/>
        </a:p>
      </dgm:t>
    </dgm:pt>
    <dgm:pt modelId="{5565397B-B608-49CD-8A01-A64AC9E5FB53}" type="pres">
      <dgm:prSet presAssocID="{769CBAF4-5B61-4B3E-B249-B190421219D3}" presName="connectorText" presStyleLbl="sibTrans2D1" presStyleIdx="9" presStyleCnt="10"/>
      <dgm:spPr/>
      <dgm:t>
        <a:bodyPr/>
        <a:lstStyle/>
        <a:p>
          <a:endParaRPr lang="en-US"/>
        </a:p>
      </dgm:t>
    </dgm:pt>
    <dgm:pt modelId="{A30582E5-7312-4218-8128-2F08D696FCEB}" type="pres">
      <dgm:prSet presAssocID="{EC588ADF-423A-4937-AC83-21ED7E1F0CAA}" presName="node" presStyleLbl="node1" presStyleIdx="10" presStyleCnt="11" custScaleX="333659">
        <dgm:presLayoutVars>
          <dgm:bulletEnabled val="1"/>
        </dgm:presLayoutVars>
      </dgm:prSet>
      <dgm:spPr/>
      <dgm:t>
        <a:bodyPr/>
        <a:lstStyle/>
        <a:p>
          <a:endParaRPr lang="en-US"/>
        </a:p>
      </dgm:t>
    </dgm:pt>
  </dgm:ptLst>
  <dgm:cxnLst>
    <dgm:cxn modelId="{74DD3288-EBE2-44B0-ACDD-2C968CF966C9}" type="presOf" srcId="{8454B893-4814-4875-8879-2156FF787241}" destId="{3C34B013-8F0D-4968-B93E-66FCD1B1DA8E}" srcOrd="1" destOrd="0" presId="urn:microsoft.com/office/officeart/2005/8/layout/process2"/>
    <dgm:cxn modelId="{3806267A-FE15-4BDF-B05A-F841CBCE9CD2}" type="presOf" srcId="{E169C1B6-7053-40D5-BB0A-1A1C20DE6E08}" destId="{13ED7104-0FB0-411C-8C99-ACDD6963DC30}" srcOrd="0" destOrd="0" presId="urn:microsoft.com/office/officeart/2005/8/layout/process2"/>
    <dgm:cxn modelId="{99E4C8BE-8AB8-4895-88A6-2023281EE1A0}" type="presOf" srcId="{180B0B67-EFAB-4F62-B340-104957465B56}" destId="{2DDC4B97-51D0-4BBD-A57F-3F66A78CDC9C}" srcOrd="1" destOrd="0" presId="urn:microsoft.com/office/officeart/2005/8/layout/process2"/>
    <dgm:cxn modelId="{9F5CE85E-7DC6-49BC-993E-B997D686934A}" type="presOf" srcId="{68F8F5F7-0A7B-4CE5-A661-21CD600130A9}" destId="{C64B0B3D-CD4F-4910-910E-30A3F7E6EE04}" srcOrd="0" destOrd="0" presId="urn:microsoft.com/office/officeart/2005/8/layout/process2"/>
    <dgm:cxn modelId="{A92C5CDB-9A27-4C20-8152-CB173EA58588}" type="presOf" srcId="{BCCEA13D-B23A-4E74-BD16-73D113FCC523}" destId="{12CBA783-B6B4-4B8A-B52C-BB992DC92B80}" srcOrd="1" destOrd="0" presId="urn:microsoft.com/office/officeart/2005/8/layout/process2"/>
    <dgm:cxn modelId="{A5468932-E5A1-405E-B27C-3217645C471B}" type="presOf" srcId="{BCCEA13D-B23A-4E74-BD16-73D113FCC523}" destId="{7FE70F18-BC01-4E78-9D6C-2738264EA7F8}" srcOrd="0" destOrd="0" presId="urn:microsoft.com/office/officeart/2005/8/layout/process2"/>
    <dgm:cxn modelId="{D6BFB371-60DB-4A96-82D2-16A274E01F8F}" type="presOf" srcId="{97E44000-DF91-4883-9004-AE119725C9C4}" destId="{6F67A14B-8719-4F43-AD9D-2AA917F7FC70}" srcOrd="0" destOrd="0" presId="urn:microsoft.com/office/officeart/2005/8/layout/process2"/>
    <dgm:cxn modelId="{217EB233-8802-4DA3-BCC2-C8A6EF40E4BF}" type="presOf" srcId="{F951C1A1-7C3F-455D-BB1D-38C902E7933D}" destId="{9EDBD323-1AB9-4B92-8467-4C80D5321538}" srcOrd="0" destOrd="0" presId="urn:microsoft.com/office/officeart/2005/8/layout/process2"/>
    <dgm:cxn modelId="{AAEF19F5-F0E4-48A7-B6B8-AAC0E294BD6B}" type="presOf" srcId="{BB4FA843-E57B-48D5-90D8-8228FF8DC597}" destId="{EE4917FA-0362-47C9-B692-0AC461BBCC9D}" srcOrd="0" destOrd="0" presId="urn:microsoft.com/office/officeart/2005/8/layout/process2"/>
    <dgm:cxn modelId="{40442085-EB72-417F-8CC1-A8CF82385924}" type="presOf" srcId="{BB9B2E41-0586-4CED-9FBA-27F09137E07D}" destId="{6CF1E370-F04A-4F7F-B3FB-F9453958BB74}" srcOrd="0" destOrd="0" presId="urn:microsoft.com/office/officeart/2005/8/layout/process2"/>
    <dgm:cxn modelId="{E31A4E3D-CC59-4CB0-A3DB-AD925AFB9642}" type="presOf" srcId="{68F8F5F7-0A7B-4CE5-A661-21CD600130A9}" destId="{7DEB234A-B306-4906-9E37-7FB710B68C68}" srcOrd="1" destOrd="0" presId="urn:microsoft.com/office/officeart/2005/8/layout/process2"/>
    <dgm:cxn modelId="{30F1661D-BD64-4F53-BD8D-29EB65C27883}" type="presOf" srcId="{769CBAF4-5B61-4B3E-B249-B190421219D3}" destId="{68AE7E72-0B40-4419-BA2D-B1D5CF83C6DD}" srcOrd="0" destOrd="0" presId="urn:microsoft.com/office/officeart/2005/8/layout/process2"/>
    <dgm:cxn modelId="{76133045-954A-4856-AA22-0159FF189ECE}" type="presOf" srcId="{1D4EBEF0-C945-44DE-B9DC-A933FD238629}" destId="{4125A76C-63F0-4CF5-B516-62380D7F3F16}" srcOrd="0" destOrd="0" presId="urn:microsoft.com/office/officeart/2005/8/layout/process2"/>
    <dgm:cxn modelId="{DCCB3F97-EA7D-469A-BCB6-B1542FA10B4F}" srcId="{361179AF-3D76-4F4D-8C10-B29D96CF04A8}" destId="{EC588ADF-423A-4937-AC83-21ED7E1F0CAA}" srcOrd="10" destOrd="0" parTransId="{ECF30122-D87B-479A-814B-8375E83A0A3A}" sibTransId="{6D67CBAC-31EE-47BD-9F24-79EA52C5F39C}"/>
    <dgm:cxn modelId="{771E1611-C65B-4489-88CA-15535A95142F}" type="presOf" srcId="{E12C62A5-6347-4E82-9C8F-F58A4D0480A6}" destId="{B912C2E0-2639-4277-BEAF-9BBEF532CAD1}" srcOrd="0" destOrd="0" presId="urn:microsoft.com/office/officeart/2005/8/layout/process2"/>
    <dgm:cxn modelId="{CA2E0492-D929-44D6-8500-C96F798F946E}" type="presOf" srcId="{5B60F556-19B1-44B6-9EE3-CC55580BD835}" destId="{87576B54-07FA-417D-9D7F-B3A4FAC8AEF8}" srcOrd="0" destOrd="0" presId="urn:microsoft.com/office/officeart/2005/8/layout/process2"/>
    <dgm:cxn modelId="{0EA2B0C0-129D-4E16-9A3A-CAEC029F478C}" srcId="{361179AF-3D76-4F4D-8C10-B29D96CF04A8}" destId="{E12C62A5-6347-4E82-9C8F-F58A4D0480A6}" srcOrd="8" destOrd="0" parTransId="{BAE13101-46D3-44EA-B0E2-5F9ACAE8E404}" sibTransId="{68F8F5F7-0A7B-4CE5-A661-21CD600130A9}"/>
    <dgm:cxn modelId="{76D4B5BE-D78C-4631-9D90-0CA32BAA1889}" type="presOf" srcId="{BB4FA843-E57B-48D5-90D8-8228FF8DC597}" destId="{B7276E8A-B0D6-4F85-A1A8-A8FD87EA94C4}" srcOrd="1" destOrd="0" presId="urn:microsoft.com/office/officeart/2005/8/layout/process2"/>
    <dgm:cxn modelId="{B7AAE972-F705-4B91-89F2-8D01B0014025}" type="presOf" srcId="{769CBAF4-5B61-4B3E-B249-B190421219D3}" destId="{5565397B-B608-49CD-8A01-A64AC9E5FB53}" srcOrd="1" destOrd="0" presId="urn:microsoft.com/office/officeart/2005/8/layout/process2"/>
    <dgm:cxn modelId="{54C10654-6E77-49A9-81FB-7F63529646D3}" type="presOf" srcId="{361179AF-3D76-4F4D-8C10-B29D96CF04A8}" destId="{F0057B80-DD45-4563-B21B-1CB9714EB469}" srcOrd="0" destOrd="0" presId="urn:microsoft.com/office/officeart/2005/8/layout/process2"/>
    <dgm:cxn modelId="{3C478149-D100-49C7-9C87-A39F0CC76F28}" type="presOf" srcId="{180B0B67-EFAB-4F62-B340-104957465B56}" destId="{598C8E4B-A7D4-47DD-AA43-A8B2CB9AB397}" srcOrd="0" destOrd="0" presId="urn:microsoft.com/office/officeart/2005/8/layout/process2"/>
    <dgm:cxn modelId="{3FF9431E-3E83-4125-92A4-3F47B9A78728}" type="presOf" srcId="{E169C1B6-7053-40D5-BB0A-1A1C20DE6E08}" destId="{5C4C04B3-AD8C-423D-BB81-1ECAB1261696}" srcOrd="1" destOrd="0" presId="urn:microsoft.com/office/officeart/2005/8/layout/process2"/>
    <dgm:cxn modelId="{E596031C-E1CD-4E9C-B523-29A0E7665FB3}" srcId="{361179AF-3D76-4F4D-8C10-B29D96CF04A8}" destId="{5B60F556-19B1-44B6-9EE3-CC55580BD835}" srcOrd="2" destOrd="0" parTransId="{99F7E34D-9069-478E-89B0-E3BC97F5FAE0}" sibTransId="{F79A10B6-1958-4678-84F1-4D9EB640DDB1}"/>
    <dgm:cxn modelId="{DFD8C320-4A98-4602-97C7-8B14CB6893ED}" srcId="{361179AF-3D76-4F4D-8C10-B29D96CF04A8}" destId="{6AEBC013-A86E-48B0-B843-CCC220C36967}" srcOrd="5" destOrd="0" parTransId="{D09A43AC-CCFF-4488-BD2C-79A9DB41C7D5}" sibTransId="{3ECB2911-7423-4264-BC7B-339D25523836}"/>
    <dgm:cxn modelId="{226A891B-9888-4C36-A311-5B2DF3D9A946}" srcId="{361179AF-3D76-4F4D-8C10-B29D96CF04A8}" destId="{74DBE88C-888F-46B2-94DA-D11E299B9BA3}" srcOrd="4" destOrd="0" parTransId="{CD7800E5-BF7F-4236-A8CE-5591E2FF4EB1}" sibTransId="{BCCEA13D-B23A-4E74-BD16-73D113FCC523}"/>
    <dgm:cxn modelId="{35F28C83-8E04-49CE-A222-16A270F5B3B5}" type="presOf" srcId="{F7AA3CE8-6B00-4EA3-BC2F-841B77B35FCD}" destId="{FC0002C8-A27B-4002-87D6-E95C4554BFF1}" srcOrd="1" destOrd="0" presId="urn:microsoft.com/office/officeart/2005/8/layout/process2"/>
    <dgm:cxn modelId="{EFC768C0-46B6-450D-AA25-4ACFC14F90C5}" type="presOf" srcId="{05F132F8-7F03-470F-A74B-91E419A03799}" destId="{7206EC5B-6A7F-4964-924F-E01EB7408E8D}" srcOrd="0" destOrd="0" presId="urn:microsoft.com/office/officeart/2005/8/layout/process2"/>
    <dgm:cxn modelId="{3DC92663-FA7B-4DD1-BAFD-87C7547B51B1}" type="presOf" srcId="{F79A10B6-1958-4678-84F1-4D9EB640DDB1}" destId="{BB68232F-ED9F-4F59-8759-78A5815A992A}" srcOrd="0" destOrd="0" presId="urn:microsoft.com/office/officeart/2005/8/layout/process2"/>
    <dgm:cxn modelId="{E35D1489-7CB0-4AA4-B92F-2FD919EF699A}" type="presOf" srcId="{EC588ADF-423A-4937-AC83-21ED7E1F0CAA}" destId="{A30582E5-7312-4218-8128-2F08D696FCEB}" srcOrd="0" destOrd="0" presId="urn:microsoft.com/office/officeart/2005/8/layout/process2"/>
    <dgm:cxn modelId="{F0DC2E6C-0E46-4E91-92CA-1597B57D242E}" srcId="{361179AF-3D76-4F4D-8C10-B29D96CF04A8}" destId="{DB7FDEAF-4DFB-4544-A22F-77DB65A1A09A}" srcOrd="1" destOrd="0" parTransId="{718F0F94-0241-46F5-8188-60E8E768C477}" sibTransId="{180B0B67-EFAB-4F62-B340-104957465B56}"/>
    <dgm:cxn modelId="{72CCBAB4-C3CD-4FC1-A284-72E0E0A06FBE}" srcId="{361179AF-3D76-4F4D-8C10-B29D96CF04A8}" destId="{F951C1A1-7C3F-455D-BB1D-38C902E7933D}" srcOrd="9" destOrd="0" parTransId="{804793DC-8271-4C96-BF89-C4417E4949AE}" sibTransId="{769CBAF4-5B61-4B3E-B249-B190421219D3}"/>
    <dgm:cxn modelId="{0AA53B89-71A7-4DB4-B46D-0E774CA46DD8}" type="presOf" srcId="{3ECB2911-7423-4264-BC7B-339D25523836}" destId="{F7A4ADC0-A193-452F-937F-DD8EBB7EB796}" srcOrd="0" destOrd="0" presId="urn:microsoft.com/office/officeart/2005/8/layout/process2"/>
    <dgm:cxn modelId="{B09DD6E2-658A-4406-BED0-1F4CBF5CE29A}" type="presOf" srcId="{8454B893-4814-4875-8879-2156FF787241}" destId="{082F8A61-1C4A-42E6-A2A7-7227031CA052}" srcOrd="0" destOrd="0" presId="urn:microsoft.com/office/officeart/2005/8/layout/process2"/>
    <dgm:cxn modelId="{63285663-E58F-4BED-B01D-3DC0CD0FB758}" type="presOf" srcId="{3ECB2911-7423-4264-BC7B-339D25523836}" destId="{558B8419-C8C5-4970-B640-CE1EA823D4D1}" srcOrd="1" destOrd="0" presId="urn:microsoft.com/office/officeart/2005/8/layout/process2"/>
    <dgm:cxn modelId="{77C8D9A7-ABFB-4B72-B946-9A05C197AFF4}" srcId="{361179AF-3D76-4F4D-8C10-B29D96CF04A8}" destId="{05F132F8-7F03-470F-A74B-91E419A03799}" srcOrd="7" destOrd="0" parTransId="{EBF369DA-A508-4320-A344-CA7C57747488}" sibTransId="{8454B893-4814-4875-8879-2156FF787241}"/>
    <dgm:cxn modelId="{A4459240-3D92-4240-87C1-5B13B317568C}" srcId="{361179AF-3D76-4F4D-8C10-B29D96CF04A8}" destId="{1D4EBEF0-C945-44DE-B9DC-A933FD238629}" srcOrd="3" destOrd="0" parTransId="{EDC67276-C7CC-4BAB-884A-CBEF1787358F}" sibTransId="{E169C1B6-7053-40D5-BB0A-1A1C20DE6E08}"/>
    <dgm:cxn modelId="{7CECC8B8-EB45-412E-B8F9-0689AE57D7B7}" srcId="{361179AF-3D76-4F4D-8C10-B29D96CF04A8}" destId="{97E44000-DF91-4883-9004-AE119725C9C4}" srcOrd="0" destOrd="0" parTransId="{B84B430B-F0FC-4C23-BDE1-BFA509B011B4}" sibTransId="{F7AA3CE8-6B00-4EA3-BC2F-841B77B35FCD}"/>
    <dgm:cxn modelId="{9AEA4413-B3F4-4204-A284-39EB9BB1C4F6}" type="presOf" srcId="{6AEBC013-A86E-48B0-B843-CCC220C36967}" destId="{9F87AF7B-9268-4E82-AC88-6692A07819D4}" srcOrd="0" destOrd="0" presId="urn:microsoft.com/office/officeart/2005/8/layout/process2"/>
    <dgm:cxn modelId="{A9320DDA-29D6-430D-8EAE-A9EA9E9D4F47}" type="presOf" srcId="{74DBE88C-888F-46B2-94DA-D11E299B9BA3}" destId="{497740DD-7736-4A03-B56F-425636E011BF}" srcOrd="0" destOrd="0" presId="urn:microsoft.com/office/officeart/2005/8/layout/process2"/>
    <dgm:cxn modelId="{341452B0-5916-4D7A-B14F-173B646EC40E}" type="presOf" srcId="{DB7FDEAF-4DFB-4544-A22F-77DB65A1A09A}" destId="{C726D57D-8BDF-48F0-8CAB-C86E58E21F7D}" srcOrd="0" destOrd="0" presId="urn:microsoft.com/office/officeart/2005/8/layout/process2"/>
    <dgm:cxn modelId="{15099888-E88A-406A-B70F-C06E9D2E3DC5}" type="presOf" srcId="{F7AA3CE8-6B00-4EA3-BC2F-841B77B35FCD}" destId="{3FB70EC1-255B-4491-A29A-2DDE5375016E}" srcOrd="0" destOrd="0" presId="urn:microsoft.com/office/officeart/2005/8/layout/process2"/>
    <dgm:cxn modelId="{1AC24BA6-63AB-4ED5-8E7D-3825A3692ADC}" type="presOf" srcId="{F79A10B6-1958-4678-84F1-4D9EB640DDB1}" destId="{21C27E4A-A7CF-4E13-93AD-FD1B69F01045}" srcOrd="1" destOrd="0" presId="urn:microsoft.com/office/officeart/2005/8/layout/process2"/>
    <dgm:cxn modelId="{1A865E86-8392-4B6A-8B30-1B59B4435D0B}" srcId="{361179AF-3D76-4F4D-8C10-B29D96CF04A8}" destId="{BB9B2E41-0586-4CED-9FBA-27F09137E07D}" srcOrd="6" destOrd="0" parTransId="{CE66CA57-2BD4-4AFB-AEF0-DE23919428A9}" sibTransId="{BB4FA843-E57B-48D5-90D8-8228FF8DC597}"/>
    <dgm:cxn modelId="{4CDA7F80-0EE0-4FE2-9A53-C361425B96AC}" type="presParOf" srcId="{F0057B80-DD45-4563-B21B-1CB9714EB469}" destId="{6F67A14B-8719-4F43-AD9D-2AA917F7FC70}" srcOrd="0" destOrd="0" presId="urn:microsoft.com/office/officeart/2005/8/layout/process2"/>
    <dgm:cxn modelId="{3450BE9B-BDA2-4138-9257-441A76BA6DC0}" type="presParOf" srcId="{F0057B80-DD45-4563-B21B-1CB9714EB469}" destId="{3FB70EC1-255B-4491-A29A-2DDE5375016E}" srcOrd="1" destOrd="0" presId="urn:microsoft.com/office/officeart/2005/8/layout/process2"/>
    <dgm:cxn modelId="{E39F2C36-3C27-462E-A17A-BD440B3447FC}" type="presParOf" srcId="{3FB70EC1-255B-4491-A29A-2DDE5375016E}" destId="{FC0002C8-A27B-4002-87D6-E95C4554BFF1}" srcOrd="0" destOrd="0" presId="urn:microsoft.com/office/officeart/2005/8/layout/process2"/>
    <dgm:cxn modelId="{82DDBD68-53E0-4EA0-B5F5-F9674ED65205}" type="presParOf" srcId="{F0057B80-DD45-4563-B21B-1CB9714EB469}" destId="{C726D57D-8BDF-48F0-8CAB-C86E58E21F7D}" srcOrd="2" destOrd="0" presId="urn:microsoft.com/office/officeart/2005/8/layout/process2"/>
    <dgm:cxn modelId="{828B9A16-E07C-4E4C-952A-08FB265EF8C7}" type="presParOf" srcId="{F0057B80-DD45-4563-B21B-1CB9714EB469}" destId="{598C8E4B-A7D4-47DD-AA43-A8B2CB9AB397}" srcOrd="3" destOrd="0" presId="urn:microsoft.com/office/officeart/2005/8/layout/process2"/>
    <dgm:cxn modelId="{69D06CC6-7034-41F6-BCBD-73674530D237}" type="presParOf" srcId="{598C8E4B-A7D4-47DD-AA43-A8B2CB9AB397}" destId="{2DDC4B97-51D0-4BBD-A57F-3F66A78CDC9C}" srcOrd="0" destOrd="0" presId="urn:microsoft.com/office/officeart/2005/8/layout/process2"/>
    <dgm:cxn modelId="{06B0CFC4-2DAB-43AF-B682-F18AACBA1FE9}" type="presParOf" srcId="{F0057B80-DD45-4563-B21B-1CB9714EB469}" destId="{87576B54-07FA-417D-9D7F-B3A4FAC8AEF8}" srcOrd="4" destOrd="0" presId="urn:microsoft.com/office/officeart/2005/8/layout/process2"/>
    <dgm:cxn modelId="{04B712D8-6B7E-4CFC-A46E-48A60ECCB0D9}" type="presParOf" srcId="{F0057B80-DD45-4563-B21B-1CB9714EB469}" destId="{BB68232F-ED9F-4F59-8759-78A5815A992A}" srcOrd="5" destOrd="0" presId="urn:microsoft.com/office/officeart/2005/8/layout/process2"/>
    <dgm:cxn modelId="{8D37FEA1-57FC-4549-B49F-05AEA33FB3B3}" type="presParOf" srcId="{BB68232F-ED9F-4F59-8759-78A5815A992A}" destId="{21C27E4A-A7CF-4E13-93AD-FD1B69F01045}" srcOrd="0" destOrd="0" presId="urn:microsoft.com/office/officeart/2005/8/layout/process2"/>
    <dgm:cxn modelId="{EBD6829D-1664-42BC-B546-9363E9685ED4}" type="presParOf" srcId="{F0057B80-DD45-4563-B21B-1CB9714EB469}" destId="{4125A76C-63F0-4CF5-B516-62380D7F3F16}" srcOrd="6" destOrd="0" presId="urn:microsoft.com/office/officeart/2005/8/layout/process2"/>
    <dgm:cxn modelId="{25D311E3-66C1-4737-838C-411F3758EFC1}" type="presParOf" srcId="{F0057B80-DD45-4563-B21B-1CB9714EB469}" destId="{13ED7104-0FB0-411C-8C99-ACDD6963DC30}" srcOrd="7" destOrd="0" presId="urn:microsoft.com/office/officeart/2005/8/layout/process2"/>
    <dgm:cxn modelId="{3AFB1C0A-555A-497C-B6C0-CCEE865402CC}" type="presParOf" srcId="{13ED7104-0FB0-411C-8C99-ACDD6963DC30}" destId="{5C4C04B3-AD8C-423D-BB81-1ECAB1261696}" srcOrd="0" destOrd="0" presId="urn:microsoft.com/office/officeart/2005/8/layout/process2"/>
    <dgm:cxn modelId="{40F45C9A-58C9-4A88-A639-EA56DC7F85FC}" type="presParOf" srcId="{F0057B80-DD45-4563-B21B-1CB9714EB469}" destId="{497740DD-7736-4A03-B56F-425636E011BF}" srcOrd="8" destOrd="0" presId="urn:microsoft.com/office/officeart/2005/8/layout/process2"/>
    <dgm:cxn modelId="{D2F102C0-CC4D-4085-A56D-E442CA0D1371}" type="presParOf" srcId="{F0057B80-DD45-4563-B21B-1CB9714EB469}" destId="{7FE70F18-BC01-4E78-9D6C-2738264EA7F8}" srcOrd="9" destOrd="0" presId="urn:microsoft.com/office/officeart/2005/8/layout/process2"/>
    <dgm:cxn modelId="{99275076-3D9A-435C-BB19-EF49C25A2EC2}" type="presParOf" srcId="{7FE70F18-BC01-4E78-9D6C-2738264EA7F8}" destId="{12CBA783-B6B4-4B8A-B52C-BB992DC92B80}" srcOrd="0" destOrd="0" presId="urn:microsoft.com/office/officeart/2005/8/layout/process2"/>
    <dgm:cxn modelId="{E27AD599-928D-47CC-8866-569C7072A492}" type="presParOf" srcId="{F0057B80-DD45-4563-B21B-1CB9714EB469}" destId="{9F87AF7B-9268-4E82-AC88-6692A07819D4}" srcOrd="10" destOrd="0" presId="urn:microsoft.com/office/officeart/2005/8/layout/process2"/>
    <dgm:cxn modelId="{C0B15398-760A-445F-B97F-ABAC4BDB323E}" type="presParOf" srcId="{F0057B80-DD45-4563-B21B-1CB9714EB469}" destId="{F7A4ADC0-A193-452F-937F-DD8EBB7EB796}" srcOrd="11" destOrd="0" presId="urn:microsoft.com/office/officeart/2005/8/layout/process2"/>
    <dgm:cxn modelId="{664BAEB6-6CE5-4223-BE62-1216E03147B2}" type="presParOf" srcId="{F7A4ADC0-A193-452F-937F-DD8EBB7EB796}" destId="{558B8419-C8C5-4970-B640-CE1EA823D4D1}" srcOrd="0" destOrd="0" presId="urn:microsoft.com/office/officeart/2005/8/layout/process2"/>
    <dgm:cxn modelId="{5D97D3ED-E9FA-4CC8-8F31-E70D44FA5B81}" type="presParOf" srcId="{F0057B80-DD45-4563-B21B-1CB9714EB469}" destId="{6CF1E370-F04A-4F7F-B3FB-F9453958BB74}" srcOrd="12" destOrd="0" presId="urn:microsoft.com/office/officeart/2005/8/layout/process2"/>
    <dgm:cxn modelId="{76BCB891-28DC-4476-A686-B0A6D3F93E3B}" type="presParOf" srcId="{F0057B80-DD45-4563-B21B-1CB9714EB469}" destId="{EE4917FA-0362-47C9-B692-0AC461BBCC9D}" srcOrd="13" destOrd="0" presId="urn:microsoft.com/office/officeart/2005/8/layout/process2"/>
    <dgm:cxn modelId="{AA0AB0FB-D54C-4E2C-B990-5725CB695000}" type="presParOf" srcId="{EE4917FA-0362-47C9-B692-0AC461BBCC9D}" destId="{B7276E8A-B0D6-4F85-A1A8-A8FD87EA94C4}" srcOrd="0" destOrd="0" presId="urn:microsoft.com/office/officeart/2005/8/layout/process2"/>
    <dgm:cxn modelId="{3A13179E-D7B6-431F-A860-AC01BF4A2A03}" type="presParOf" srcId="{F0057B80-DD45-4563-B21B-1CB9714EB469}" destId="{7206EC5B-6A7F-4964-924F-E01EB7408E8D}" srcOrd="14" destOrd="0" presId="urn:microsoft.com/office/officeart/2005/8/layout/process2"/>
    <dgm:cxn modelId="{088CE3F8-7D2D-4D73-AB59-C2208A15C63B}" type="presParOf" srcId="{F0057B80-DD45-4563-B21B-1CB9714EB469}" destId="{082F8A61-1C4A-42E6-A2A7-7227031CA052}" srcOrd="15" destOrd="0" presId="urn:microsoft.com/office/officeart/2005/8/layout/process2"/>
    <dgm:cxn modelId="{CB043A13-CCE0-4FB1-9CD1-FFAE3C6F98DC}" type="presParOf" srcId="{082F8A61-1C4A-42E6-A2A7-7227031CA052}" destId="{3C34B013-8F0D-4968-B93E-66FCD1B1DA8E}" srcOrd="0" destOrd="0" presId="urn:microsoft.com/office/officeart/2005/8/layout/process2"/>
    <dgm:cxn modelId="{2037EA5D-9409-4C81-AAFA-34202A3FE85A}" type="presParOf" srcId="{F0057B80-DD45-4563-B21B-1CB9714EB469}" destId="{B912C2E0-2639-4277-BEAF-9BBEF532CAD1}" srcOrd="16" destOrd="0" presId="urn:microsoft.com/office/officeart/2005/8/layout/process2"/>
    <dgm:cxn modelId="{1E622F9E-8198-4681-815B-B90FDD3A3548}" type="presParOf" srcId="{F0057B80-DD45-4563-B21B-1CB9714EB469}" destId="{C64B0B3D-CD4F-4910-910E-30A3F7E6EE04}" srcOrd="17" destOrd="0" presId="urn:microsoft.com/office/officeart/2005/8/layout/process2"/>
    <dgm:cxn modelId="{906560E6-FC00-460E-886A-41CE11448A5B}" type="presParOf" srcId="{C64B0B3D-CD4F-4910-910E-30A3F7E6EE04}" destId="{7DEB234A-B306-4906-9E37-7FB710B68C68}" srcOrd="0" destOrd="0" presId="urn:microsoft.com/office/officeart/2005/8/layout/process2"/>
    <dgm:cxn modelId="{03FD0B54-B290-4FE5-A92A-E6E5E59B1590}" type="presParOf" srcId="{F0057B80-DD45-4563-B21B-1CB9714EB469}" destId="{9EDBD323-1AB9-4B92-8467-4C80D5321538}" srcOrd="18" destOrd="0" presId="urn:microsoft.com/office/officeart/2005/8/layout/process2"/>
    <dgm:cxn modelId="{65153BEC-A844-4C51-B520-BC4782207459}" type="presParOf" srcId="{F0057B80-DD45-4563-B21B-1CB9714EB469}" destId="{68AE7E72-0B40-4419-BA2D-B1D5CF83C6DD}" srcOrd="19" destOrd="0" presId="urn:microsoft.com/office/officeart/2005/8/layout/process2"/>
    <dgm:cxn modelId="{BC0928A1-41AA-4CCF-87C5-16A425DA6173}" type="presParOf" srcId="{68AE7E72-0B40-4419-BA2D-B1D5CF83C6DD}" destId="{5565397B-B608-49CD-8A01-A64AC9E5FB53}" srcOrd="0" destOrd="0" presId="urn:microsoft.com/office/officeart/2005/8/layout/process2"/>
    <dgm:cxn modelId="{E1CC74AB-7D3E-4BD1-8099-37912F542E45}" type="presParOf" srcId="{F0057B80-DD45-4563-B21B-1CB9714EB469}" destId="{A30582E5-7312-4218-8128-2F08D696FCEB}" srcOrd="2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7A14B-8719-4F43-AD9D-2AA917F7FC70}">
      <dsp:nvSpPr>
        <dsp:cNvPr id="0" name=""/>
        <dsp:cNvSpPr/>
      </dsp:nvSpPr>
      <dsp:spPr>
        <a:xfrm>
          <a:off x="2590800" y="2232"/>
          <a:ext cx="3809998" cy="28547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0" rIns="60960" bIns="0" numCol="1" spcCol="1270" anchor="ctr" anchorCtr="0">
          <a:noAutofit/>
        </a:bodyPr>
        <a:lstStyle/>
        <a:p>
          <a:pPr lvl="0" algn="ctr" defTabSz="711200">
            <a:lnSpc>
              <a:spcPct val="90000"/>
            </a:lnSpc>
            <a:spcBef>
              <a:spcPct val="0"/>
            </a:spcBef>
            <a:spcAft>
              <a:spcPct val="35000"/>
            </a:spcAft>
          </a:pPr>
          <a:r>
            <a:rPr lang="zh-CN" altLang="en-US" sz="1600" b="1" kern="1200" dirty="0" smtClean="0"/>
            <a:t>收到采购申请</a:t>
          </a:r>
          <a:endParaRPr lang="en-US" altLang="zh-CN" sz="1600" b="1" kern="1200" dirty="0" smtClean="0"/>
        </a:p>
      </dsp:txBody>
      <dsp:txXfrm>
        <a:off x="2599161" y="10593"/>
        <a:ext cx="3793276" cy="268748"/>
      </dsp:txXfrm>
    </dsp:sp>
    <dsp:sp modelId="{3FB70EC1-255B-4491-A29A-2DDE5375016E}">
      <dsp:nvSpPr>
        <dsp:cNvPr id="0" name=""/>
        <dsp:cNvSpPr/>
      </dsp:nvSpPr>
      <dsp:spPr>
        <a:xfrm rot="5400000">
          <a:off x="4442274" y="294840"/>
          <a:ext cx="107051" cy="12846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400000">
        <a:off x="4457262" y="305545"/>
        <a:ext cx="77077" cy="74936"/>
      </dsp:txXfrm>
    </dsp:sp>
    <dsp:sp modelId="{C726D57D-8BDF-48F0-8CAB-C86E58E21F7D}">
      <dsp:nvSpPr>
        <dsp:cNvPr id="0" name=""/>
        <dsp:cNvSpPr/>
      </dsp:nvSpPr>
      <dsp:spPr>
        <a:xfrm>
          <a:off x="2590800" y="430438"/>
          <a:ext cx="3809998" cy="28547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准备标书</a:t>
          </a:r>
        </a:p>
      </dsp:txBody>
      <dsp:txXfrm>
        <a:off x="2599161" y="438799"/>
        <a:ext cx="3793276" cy="268748"/>
      </dsp:txXfrm>
    </dsp:sp>
    <dsp:sp modelId="{598C8E4B-A7D4-47DD-AA43-A8B2CB9AB397}">
      <dsp:nvSpPr>
        <dsp:cNvPr id="0" name=""/>
        <dsp:cNvSpPr/>
      </dsp:nvSpPr>
      <dsp:spPr>
        <a:xfrm rot="5400000">
          <a:off x="4442274" y="723046"/>
          <a:ext cx="107051" cy="12846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400000">
        <a:off x="4457262" y="733751"/>
        <a:ext cx="77077" cy="74936"/>
      </dsp:txXfrm>
    </dsp:sp>
    <dsp:sp modelId="{87576B54-07FA-417D-9D7F-B3A4FAC8AEF8}">
      <dsp:nvSpPr>
        <dsp:cNvPr id="0" name=""/>
        <dsp:cNvSpPr/>
      </dsp:nvSpPr>
      <dsp:spPr>
        <a:xfrm>
          <a:off x="2590795" y="858645"/>
          <a:ext cx="3810009" cy="28547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发布标书</a:t>
          </a:r>
          <a:endParaRPr lang="zh-CN" altLang="en-US" sz="1600" b="1" kern="1200" dirty="0"/>
        </a:p>
      </dsp:txBody>
      <dsp:txXfrm>
        <a:off x="2599156" y="867006"/>
        <a:ext cx="3793287" cy="268748"/>
      </dsp:txXfrm>
    </dsp:sp>
    <dsp:sp modelId="{BB68232F-ED9F-4F59-8759-78A5815A992A}">
      <dsp:nvSpPr>
        <dsp:cNvPr id="0" name=""/>
        <dsp:cNvSpPr/>
      </dsp:nvSpPr>
      <dsp:spPr>
        <a:xfrm rot="5400000">
          <a:off x="4442274" y="1151252"/>
          <a:ext cx="107051" cy="12846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400000">
        <a:off x="4457262" y="1161957"/>
        <a:ext cx="77077" cy="74936"/>
      </dsp:txXfrm>
    </dsp:sp>
    <dsp:sp modelId="{4125A76C-63F0-4CF5-B516-62380D7F3F16}">
      <dsp:nvSpPr>
        <dsp:cNvPr id="0" name=""/>
        <dsp:cNvSpPr/>
      </dsp:nvSpPr>
      <dsp:spPr>
        <a:xfrm>
          <a:off x="2590795" y="1286851"/>
          <a:ext cx="3810009" cy="28547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开标</a:t>
          </a:r>
        </a:p>
      </dsp:txBody>
      <dsp:txXfrm>
        <a:off x="2599156" y="1295212"/>
        <a:ext cx="3793287" cy="268748"/>
      </dsp:txXfrm>
    </dsp:sp>
    <dsp:sp modelId="{13ED7104-0FB0-411C-8C99-ACDD6963DC30}">
      <dsp:nvSpPr>
        <dsp:cNvPr id="0" name=""/>
        <dsp:cNvSpPr/>
      </dsp:nvSpPr>
      <dsp:spPr>
        <a:xfrm rot="5400000">
          <a:off x="4442274" y="1579459"/>
          <a:ext cx="107051" cy="12846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400000">
        <a:off x="4457262" y="1590164"/>
        <a:ext cx="77077" cy="74936"/>
      </dsp:txXfrm>
    </dsp:sp>
    <dsp:sp modelId="{497740DD-7736-4A03-B56F-425636E011BF}">
      <dsp:nvSpPr>
        <dsp:cNvPr id="0" name=""/>
        <dsp:cNvSpPr/>
      </dsp:nvSpPr>
      <dsp:spPr>
        <a:xfrm>
          <a:off x="2590795" y="1715058"/>
          <a:ext cx="3810009" cy="28547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评标</a:t>
          </a:r>
          <a:endParaRPr lang="en-US" altLang="zh-CN" sz="1600" b="1" kern="1200" dirty="0" smtClean="0"/>
        </a:p>
      </dsp:txBody>
      <dsp:txXfrm>
        <a:off x="2599156" y="1723419"/>
        <a:ext cx="3793287" cy="268748"/>
      </dsp:txXfrm>
    </dsp:sp>
    <dsp:sp modelId="{7FE70F18-BC01-4E78-9D6C-2738264EA7F8}">
      <dsp:nvSpPr>
        <dsp:cNvPr id="0" name=""/>
        <dsp:cNvSpPr/>
      </dsp:nvSpPr>
      <dsp:spPr>
        <a:xfrm rot="5400000">
          <a:off x="4442274" y="2007665"/>
          <a:ext cx="107051" cy="12846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400000">
        <a:off x="4457262" y="2018370"/>
        <a:ext cx="77077" cy="74936"/>
      </dsp:txXfrm>
    </dsp:sp>
    <dsp:sp modelId="{9F87AF7B-9268-4E82-AC88-6692A07819D4}">
      <dsp:nvSpPr>
        <dsp:cNvPr id="0" name=""/>
        <dsp:cNvSpPr/>
      </dsp:nvSpPr>
      <dsp:spPr>
        <a:xfrm>
          <a:off x="2590795" y="2143264"/>
          <a:ext cx="3810009" cy="28547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审批</a:t>
          </a:r>
          <a:r>
            <a:rPr lang="en-US" altLang="zh-CN" sz="1600" b="1" kern="1200" dirty="0" smtClean="0"/>
            <a:t>(</a:t>
          </a:r>
          <a:r>
            <a:rPr lang="zh-CN" altLang="en-US" sz="1600" b="1" kern="1200" dirty="0" smtClean="0"/>
            <a:t>联合国中国</a:t>
          </a:r>
          <a:r>
            <a:rPr lang="en-US" altLang="zh-CN" sz="1600" b="1" kern="1200" dirty="0" smtClean="0"/>
            <a:t>/</a:t>
          </a:r>
          <a:r>
            <a:rPr lang="zh-CN" altLang="en-US" sz="1600" b="1" kern="1200" dirty="0" smtClean="0"/>
            <a:t>总部合同审批委员会</a:t>
          </a:r>
          <a:r>
            <a:rPr lang="en-US" altLang="zh-CN" sz="1600" b="1" kern="1200" dirty="0" smtClean="0"/>
            <a:t>)</a:t>
          </a:r>
        </a:p>
      </dsp:txBody>
      <dsp:txXfrm>
        <a:off x="2599156" y="2151625"/>
        <a:ext cx="3793287" cy="268748"/>
      </dsp:txXfrm>
    </dsp:sp>
    <dsp:sp modelId="{F7A4ADC0-A193-452F-937F-DD8EBB7EB796}">
      <dsp:nvSpPr>
        <dsp:cNvPr id="0" name=""/>
        <dsp:cNvSpPr/>
      </dsp:nvSpPr>
      <dsp:spPr>
        <a:xfrm rot="5400000">
          <a:off x="4442274" y="2435872"/>
          <a:ext cx="107051" cy="12846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400000">
        <a:off x="4457262" y="2446577"/>
        <a:ext cx="77077" cy="74936"/>
      </dsp:txXfrm>
    </dsp:sp>
    <dsp:sp modelId="{6CF1E370-F04A-4F7F-B3FB-F9453958BB74}">
      <dsp:nvSpPr>
        <dsp:cNvPr id="0" name=""/>
        <dsp:cNvSpPr/>
      </dsp:nvSpPr>
      <dsp:spPr>
        <a:xfrm>
          <a:off x="2590795" y="2571470"/>
          <a:ext cx="3810009" cy="28547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中标通知</a:t>
          </a:r>
        </a:p>
      </dsp:txBody>
      <dsp:txXfrm>
        <a:off x="2599156" y="2579831"/>
        <a:ext cx="3793287" cy="268748"/>
      </dsp:txXfrm>
    </dsp:sp>
    <dsp:sp modelId="{EE4917FA-0362-47C9-B692-0AC461BBCC9D}">
      <dsp:nvSpPr>
        <dsp:cNvPr id="0" name=""/>
        <dsp:cNvSpPr/>
      </dsp:nvSpPr>
      <dsp:spPr>
        <a:xfrm rot="5400000">
          <a:off x="4442274" y="2864078"/>
          <a:ext cx="107051" cy="12846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400000">
        <a:off x="4457262" y="2874783"/>
        <a:ext cx="77077" cy="74936"/>
      </dsp:txXfrm>
    </dsp:sp>
    <dsp:sp modelId="{7206EC5B-6A7F-4964-924F-E01EB7408E8D}">
      <dsp:nvSpPr>
        <dsp:cNvPr id="0" name=""/>
        <dsp:cNvSpPr/>
      </dsp:nvSpPr>
      <dsp:spPr>
        <a:xfrm>
          <a:off x="2590795" y="2999677"/>
          <a:ext cx="3810009" cy="28547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签订合同</a:t>
          </a:r>
        </a:p>
      </dsp:txBody>
      <dsp:txXfrm>
        <a:off x="2599156" y="3008038"/>
        <a:ext cx="3793287" cy="268748"/>
      </dsp:txXfrm>
    </dsp:sp>
    <dsp:sp modelId="{082F8A61-1C4A-42E6-A2A7-7227031CA052}">
      <dsp:nvSpPr>
        <dsp:cNvPr id="0" name=""/>
        <dsp:cNvSpPr/>
      </dsp:nvSpPr>
      <dsp:spPr>
        <a:xfrm rot="5400000">
          <a:off x="4442274" y="3292285"/>
          <a:ext cx="107051" cy="12846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400000">
        <a:off x="4457262" y="3302990"/>
        <a:ext cx="77077" cy="74936"/>
      </dsp:txXfrm>
    </dsp:sp>
    <dsp:sp modelId="{B912C2E0-2639-4277-BEAF-9BBEF532CAD1}">
      <dsp:nvSpPr>
        <dsp:cNvPr id="0" name=""/>
        <dsp:cNvSpPr/>
      </dsp:nvSpPr>
      <dsp:spPr>
        <a:xfrm>
          <a:off x="2590800" y="3427883"/>
          <a:ext cx="3809998" cy="28547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发货前检验</a:t>
          </a:r>
        </a:p>
      </dsp:txBody>
      <dsp:txXfrm>
        <a:off x="2599161" y="3436244"/>
        <a:ext cx="3793276" cy="268748"/>
      </dsp:txXfrm>
    </dsp:sp>
    <dsp:sp modelId="{C64B0B3D-CD4F-4910-910E-30A3F7E6EE04}">
      <dsp:nvSpPr>
        <dsp:cNvPr id="0" name=""/>
        <dsp:cNvSpPr/>
      </dsp:nvSpPr>
      <dsp:spPr>
        <a:xfrm rot="5400000">
          <a:off x="4442274" y="3720491"/>
          <a:ext cx="107051" cy="12846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400000">
        <a:off x="4457262" y="3731196"/>
        <a:ext cx="77077" cy="74936"/>
      </dsp:txXfrm>
    </dsp:sp>
    <dsp:sp modelId="{9EDBD323-1AB9-4B92-8467-4C80D5321538}">
      <dsp:nvSpPr>
        <dsp:cNvPr id="0" name=""/>
        <dsp:cNvSpPr/>
      </dsp:nvSpPr>
      <dsp:spPr>
        <a:xfrm>
          <a:off x="2590795" y="3856090"/>
          <a:ext cx="3810009" cy="28547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收到和验收货物</a:t>
          </a:r>
          <a:r>
            <a:rPr lang="en-US" altLang="zh-CN" sz="1600" b="1" kern="1200" dirty="0" smtClean="0"/>
            <a:t>/</a:t>
          </a:r>
          <a:r>
            <a:rPr lang="zh-CN" altLang="en-US" sz="1600" b="1" kern="1200" dirty="0" smtClean="0"/>
            <a:t>服务及付款</a:t>
          </a:r>
          <a:endParaRPr lang="zh-CN" altLang="en-US" sz="1600" b="1" kern="1200" dirty="0"/>
        </a:p>
      </dsp:txBody>
      <dsp:txXfrm>
        <a:off x="2599156" y="3864451"/>
        <a:ext cx="3793287" cy="268748"/>
      </dsp:txXfrm>
    </dsp:sp>
    <dsp:sp modelId="{68AE7E72-0B40-4419-BA2D-B1D5CF83C6DD}">
      <dsp:nvSpPr>
        <dsp:cNvPr id="0" name=""/>
        <dsp:cNvSpPr/>
      </dsp:nvSpPr>
      <dsp:spPr>
        <a:xfrm rot="5400000">
          <a:off x="4442274" y="4148697"/>
          <a:ext cx="107051" cy="12846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400000">
        <a:off x="4457262" y="4159402"/>
        <a:ext cx="77077" cy="74936"/>
      </dsp:txXfrm>
    </dsp:sp>
    <dsp:sp modelId="{A30582E5-7312-4218-8128-2F08D696FCEB}">
      <dsp:nvSpPr>
        <dsp:cNvPr id="0" name=""/>
        <dsp:cNvSpPr/>
      </dsp:nvSpPr>
      <dsp:spPr>
        <a:xfrm>
          <a:off x="2590800" y="4284296"/>
          <a:ext cx="3809998" cy="28547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t>供应商评估</a:t>
          </a:r>
          <a:endParaRPr lang="zh-CN" altLang="en-US" sz="1600" b="1" kern="1200" dirty="0"/>
        </a:p>
      </dsp:txBody>
      <dsp:txXfrm>
        <a:off x="2599161" y="4292657"/>
        <a:ext cx="3793276" cy="2687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pitchFamily="18" charset="0"/>
              <a:ea typeface="+mn-ea"/>
              <a:cs typeface="+mn-cs"/>
            </a:endParaRP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pitchFamily="18" charset="0"/>
              <a:ea typeface="+mn-ea"/>
              <a:cs typeface="+mn-cs"/>
            </a:endParaRP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pitchFamily="18" charset="0"/>
              <a:ea typeface="+mn-ea"/>
              <a:cs typeface="+mn-cs"/>
            </a:endParaRP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C7A7AE39-9C10-4FDD-8724-9CE33D342C55}" type="slidenum">
              <a:rPr kumimoji="0" lang="zh-CN" altLang="en-US" sz="1200" b="0" i="0" u="none" strike="noStrike" kern="1200" cap="none" spc="0" normalizeH="0" baseline="0" noProof="0">
                <a:ln>
                  <a:noFill/>
                </a:ln>
                <a:solidFill>
                  <a:schemeClr val="tx1"/>
                </a:solidFill>
                <a:effectLst/>
                <a:uLnTx/>
                <a:uFillTx/>
                <a:latin typeface="Times" pitchFamily="18" charset="0"/>
                <a:ea typeface="+mn-ea"/>
                <a:cs typeface="+mn-cs"/>
              </a:rPr>
              <a:t>‹#›</a:t>
            </a:fld>
            <a:endParaRPr kumimoji="0" lang="zh-CN" altLang="en-US" sz="1200" b="0" i="0" u="none" strike="noStrike" kern="1200" cap="none" spc="0" normalizeH="0" baseline="0" noProof="0">
              <a:ln>
                <a:noFill/>
              </a:ln>
              <a:solidFill>
                <a:schemeClr val="tx1"/>
              </a:solidFill>
              <a:effectLst/>
              <a:uLnTx/>
              <a:uFillTx/>
              <a:latin typeface="Times" pitchFamily="18" charset="0"/>
              <a:ea typeface="+mn-ea"/>
              <a:cs typeface="+mn-cs"/>
            </a:endParaRPr>
          </a:p>
        </p:txBody>
      </p:sp>
    </p:spTree>
    <p:extLst>
      <p:ext uri="{BB962C8B-B14F-4D97-AF65-F5344CB8AC3E}">
        <p14:creationId xmlns:p14="http://schemas.microsoft.com/office/powerpoint/2010/main" val="119507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p>
            <a:pPr lvl="0"/>
            <a:endParaRPr lang="en-US" altLang="en-US" sz="1200" dirty="0"/>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ln>
          <a:effectLst/>
        </p:spPr>
        <p:txBody>
          <a:bodyPr vert="horz" wrap="square" lIns="91440" tIns="45720" rIns="91440" bIns="45720" numCol="1" anchor="t" anchorCtr="0" compatLnSpc="1"/>
          <a:lstStyle/>
          <a:p>
            <a:pPr lvl="0" algn="r"/>
            <a:endParaRPr lang="en-US" altLang="en-US" sz="1200" dirty="0"/>
          </a:p>
        </p:txBody>
      </p:sp>
      <p:sp>
        <p:nvSpPr>
          <p:cNvPr id="2052" name="Rectangle 4"/>
          <p:cNvSpPr>
            <a:spLocks noGrp="1" noRot="1" noChangeAspect="1" noTextEdit="1"/>
          </p:cNvSpPr>
          <p:nvPr>
            <p:ph type="sldImg" idx="2"/>
          </p:nvPr>
        </p:nvSpPr>
        <p:spPr>
          <a:xfrm>
            <a:off x="917575" y="744538"/>
            <a:ext cx="4962525" cy="3722687"/>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906463" y="4716463"/>
            <a:ext cx="4984750" cy="4467225"/>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Times" pitchFamily="18"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Times" pitchFamily="18"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Times" pitchFamily="18"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Times" pitchFamily="18"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Times" pitchFamily="18" charset="0"/>
                <a:ea typeface="+mn-ea"/>
                <a:cs typeface="+mn-cs"/>
              </a:rPr>
              <a:t>Fifth level</a:t>
            </a:r>
          </a:p>
        </p:txBody>
      </p:sp>
      <p:sp>
        <p:nvSpPr>
          <p:cNvPr id="4102" name="Rectangle 6"/>
          <p:cNvSpPr>
            <a:spLocks noGrp="1" noChangeArrowheads="1"/>
          </p:cNvSpPr>
          <p:nvPr>
            <p:ph type="ftr" sz="quarter" idx="4"/>
          </p:nvPr>
        </p:nvSpPr>
        <p:spPr bwMode="auto">
          <a:xfrm>
            <a:off x="0" y="9431338"/>
            <a:ext cx="2946400" cy="496888"/>
          </a:xfrm>
          <a:prstGeom prst="rect">
            <a:avLst/>
          </a:prstGeom>
          <a:noFill/>
          <a:ln w="9525">
            <a:noFill/>
            <a:miter lim="800000"/>
          </a:ln>
          <a:effectLst/>
        </p:spPr>
        <p:txBody>
          <a:bodyPr vert="horz" wrap="square" lIns="91440" tIns="45720" rIns="91440" bIns="45720" numCol="1" anchor="b" anchorCtr="0" compatLnSpc="1"/>
          <a:lstStyle/>
          <a:p>
            <a:pPr lvl="0"/>
            <a:endParaRPr lang="en-US" altLang="en-US" sz="1200" dirty="0"/>
          </a:p>
        </p:txBody>
      </p:sp>
      <p:sp>
        <p:nvSpPr>
          <p:cNvPr id="4103" name="Rectangle 7"/>
          <p:cNvSpPr>
            <a:spLocks noGrp="1" noChangeArrowheads="1"/>
          </p:cNvSpPr>
          <p:nvPr>
            <p:ph type="sldNum" sz="quarter" idx="5"/>
          </p:nvPr>
        </p:nvSpPr>
        <p:spPr bwMode="auto">
          <a:xfrm>
            <a:off x="3851275" y="9431338"/>
            <a:ext cx="2946400" cy="496888"/>
          </a:xfrm>
          <a:prstGeom prst="rect">
            <a:avLst/>
          </a:prstGeom>
          <a:noFill/>
          <a:ln w="9525">
            <a:noFill/>
            <a:miter lim="800000"/>
          </a:ln>
          <a:effectLst/>
        </p:spPr>
        <p:txBody>
          <a:bodyPr vert="horz" wrap="square" lIns="91440" tIns="45720" rIns="91440" bIns="45720" numCol="1" anchor="b" anchorCtr="0" compatLnSpc="1"/>
          <a:lstStyle/>
          <a:p>
            <a:pPr lvl="0" algn="r"/>
            <a:fld id="{9A0DB2DC-4C9A-4742-B13C-FB6460FD3503}" type="slidenum">
              <a:rPr lang="en-US" altLang="en-US" sz="1200" dirty="0"/>
              <a:t>‹#›</a:t>
            </a:fld>
            <a:endParaRPr lang="en-US" altLang="en-US" sz="1200" dirty="0"/>
          </a:p>
        </p:txBody>
      </p:sp>
    </p:spTree>
    <p:extLst>
      <p:ext uri="{BB962C8B-B14F-4D97-AF65-F5344CB8AC3E}">
        <p14:creationId xmlns:p14="http://schemas.microsoft.com/office/powerpoint/2010/main" val="383395161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ln/>
        </p:spPr>
        <p:txBody>
          <a:bodyPr wrap="square" lIns="91440" tIns="45720" rIns="91440" bIns="45720" anchor="t"/>
          <a:lstStyle/>
          <a:p>
            <a:pPr lvl="0"/>
            <a:endParaRPr lang="zh-CN" altLang="en-US" dirty="0">
              <a:ea typeface="宋体" panose="02010600030101010101" pitchFamily="2" charset="-122"/>
            </a:endParaRPr>
          </a:p>
        </p:txBody>
      </p:sp>
      <p:sp>
        <p:nvSpPr>
          <p:cNvPr id="5124" name="Slide Number Placeholder 3"/>
          <p:cNvSpPr txBox="1">
            <a:spLocks noGrp="1"/>
          </p:cNvSpPr>
          <p:nvPr>
            <p:ph type="sldNum" sz="quarter"/>
          </p:nvPr>
        </p:nvSpPr>
        <p:spPr>
          <a:xfrm>
            <a:off x="3851275" y="9431338"/>
            <a:ext cx="2946400" cy="496887"/>
          </a:xfrm>
          <a:prstGeom prst="rect">
            <a:avLst/>
          </a:prstGeom>
          <a:noFill/>
          <a:ln w="9525">
            <a:noFill/>
          </a:ln>
        </p:spPr>
        <p:txBody>
          <a:bodyPr anchor="b"/>
          <a:lstStyle/>
          <a:p>
            <a:pPr lvl="0" algn="r"/>
            <a:fld id="{9A0DB2DC-4C9A-4742-B13C-FB6460FD3503}" type="slidenum">
              <a:rPr lang="en-US" altLang="en-US" sz="1200" dirty="0"/>
              <a:t>1</a:t>
            </a:fld>
            <a:endParaRPr lang="en-US" altLang="en-US" sz="1200" dirty="0"/>
          </a:p>
        </p:txBody>
      </p:sp>
    </p:spTree>
    <p:extLst>
      <p:ext uri="{BB962C8B-B14F-4D97-AF65-F5344CB8AC3E}">
        <p14:creationId xmlns:p14="http://schemas.microsoft.com/office/powerpoint/2010/main" val="2422706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ln/>
        </p:spPr>
        <p:txBody>
          <a:bodyPr wrap="square" lIns="91440" tIns="45720" rIns="91440" bIns="45720" anchor="t"/>
          <a:lstStyle/>
          <a:p>
            <a:pPr lvl="0"/>
            <a:endParaRPr lang="zh-CN" altLang="en-US" dirty="0">
              <a:ea typeface="宋体" panose="02010600030101010101" pitchFamily="2" charset="-122"/>
            </a:endParaRPr>
          </a:p>
        </p:txBody>
      </p:sp>
      <p:sp>
        <p:nvSpPr>
          <p:cNvPr id="15364" name="Slide Number Placeholder 3"/>
          <p:cNvSpPr txBox="1">
            <a:spLocks noGrp="1"/>
          </p:cNvSpPr>
          <p:nvPr>
            <p:ph type="sldNum" sz="quarter"/>
          </p:nvPr>
        </p:nvSpPr>
        <p:spPr>
          <a:xfrm>
            <a:off x="3851275" y="9431338"/>
            <a:ext cx="2946400" cy="496887"/>
          </a:xfrm>
          <a:prstGeom prst="rect">
            <a:avLst/>
          </a:prstGeom>
          <a:noFill/>
          <a:ln w="9525">
            <a:noFill/>
          </a:ln>
        </p:spPr>
        <p:txBody>
          <a:bodyPr anchor="b"/>
          <a:lstStyle/>
          <a:p>
            <a:pPr lvl="0" algn="r"/>
            <a:fld id="{9A0DB2DC-4C9A-4742-B13C-FB6460FD3503}" type="slidenum">
              <a:rPr lang="en-US" altLang="en-US" sz="1200" dirty="0"/>
              <a:t>22</a:t>
            </a:fld>
            <a:endParaRPr lang="en-US" altLang="en-US" sz="1200" dirty="0"/>
          </a:p>
        </p:txBody>
      </p:sp>
    </p:spTree>
    <p:extLst>
      <p:ext uri="{BB962C8B-B14F-4D97-AF65-F5344CB8AC3E}">
        <p14:creationId xmlns:p14="http://schemas.microsoft.com/office/powerpoint/2010/main" val="338571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研制生殖健康应急物品包的初衷是在紧急情况发生初期为灾民</a:t>
            </a:r>
            <a:r>
              <a:rPr lang="en-US" altLang="zh-CN" dirty="0" smtClean="0"/>
              <a:t>/</a:t>
            </a:r>
            <a:r>
              <a:rPr lang="zh-CN" altLang="en-US" dirty="0" smtClean="0"/>
              <a:t>难民提供生殖健康服务，服务包配备基本的生殖健康药物、医疗器械以及医耗材，供一定数量的人群在</a:t>
            </a:r>
            <a:endParaRPr lang="en-US" altLang="zh-CN" dirty="0" smtClean="0"/>
          </a:p>
          <a:p>
            <a:r>
              <a:rPr lang="zh-CN" altLang="en-US" dirty="0" smtClean="0"/>
              <a:t>一定的时间内（</a:t>
            </a:r>
            <a:r>
              <a:rPr lang="en-US" altLang="zh-CN" dirty="0" smtClean="0"/>
              <a:t>3</a:t>
            </a:r>
            <a:r>
              <a:rPr lang="zh-CN" altLang="en-US" dirty="0" smtClean="0"/>
              <a:t>个月）使用。</a:t>
            </a:r>
            <a:endParaRPr lang="en-US" altLang="zh-CN" dirty="0" smtClean="0"/>
          </a:p>
          <a:p>
            <a:r>
              <a:rPr lang="zh-CN" altLang="en-US" dirty="0" smtClean="0"/>
              <a:t>基本生殖健康服务建立后，生殖健康协调员将分析物品包使用情况、评估需求、并根据消耗水平对这些物资进行续购补充，以确保生殖健康服务项目能够持续进行。</a:t>
            </a:r>
            <a:endParaRPr lang="en-US" dirty="0"/>
          </a:p>
        </p:txBody>
      </p:sp>
      <p:sp>
        <p:nvSpPr>
          <p:cNvPr id="4" name="Slide Number Placeholder 3"/>
          <p:cNvSpPr>
            <a:spLocks noGrp="1"/>
          </p:cNvSpPr>
          <p:nvPr>
            <p:ph type="sldNum" sz="quarter" idx="10"/>
          </p:nvPr>
        </p:nvSpPr>
        <p:spPr/>
        <p:txBody>
          <a:bodyPr/>
          <a:lstStyle/>
          <a:p>
            <a:fld id="{BF142149-6B4A-408F-AED4-7ABCD1C3D1F3}" type="slidenum">
              <a:rPr lang="en-US" smtClean="0"/>
              <a:t>13</a:t>
            </a:fld>
            <a:endParaRPr lang="en-US"/>
          </a:p>
        </p:txBody>
      </p:sp>
    </p:spTree>
    <p:extLst>
      <p:ext uri="{BB962C8B-B14F-4D97-AF65-F5344CB8AC3E}">
        <p14:creationId xmlns:p14="http://schemas.microsoft.com/office/powerpoint/2010/main" val="129788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985">
              <a:defRPr sz="2300">
                <a:solidFill>
                  <a:schemeClr val="tx1"/>
                </a:solidFill>
                <a:latin typeface="Arial" panose="020B0604020202020204" pitchFamily="34" charset="0"/>
                <a:ea typeface="MS PGothic" panose="020B0600070205080204" pitchFamily="34" charset="-128"/>
              </a:defRPr>
            </a:lvl1pPr>
            <a:lvl2pPr marL="702945" indent="-270510" defTabSz="895985">
              <a:defRPr sz="2300">
                <a:solidFill>
                  <a:schemeClr val="tx1"/>
                </a:solidFill>
                <a:latin typeface="Arial" panose="020B0604020202020204" pitchFamily="34" charset="0"/>
                <a:ea typeface="MS PGothic" panose="020B0600070205080204" pitchFamily="34" charset="-128"/>
              </a:defRPr>
            </a:lvl2pPr>
            <a:lvl3pPr marL="1081405" indent="-216535" defTabSz="895985">
              <a:defRPr sz="2300">
                <a:solidFill>
                  <a:schemeClr val="tx1"/>
                </a:solidFill>
                <a:latin typeface="Arial" panose="020B0604020202020204" pitchFamily="34" charset="0"/>
                <a:ea typeface="MS PGothic" panose="020B0600070205080204" pitchFamily="34" charset="-128"/>
              </a:defRPr>
            </a:lvl3pPr>
            <a:lvl4pPr marL="1513840" indent="-216535" defTabSz="895985">
              <a:defRPr sz="2300">
                <a:solidFill>
                  <a:schemeClr val="tx1"/>
                </a:solidFill>
                <a:latin typeface="Arial" panose="020B0604020202020204" pitchFamily="34" charset="0"/>
                <a:ea typeface="MS PGothic" panose="020B0600070205080204" pitchFamily="34" charset="-128"/>
              </a:defRPr>
            </a:lvl4pPr>
            <a:lvl5pPr marL="1946275" indent="-216535" defTabSz="895985">
              <a:defRPr sz="2300">
                <a:solidFill>
                  <a:schemeClr val="tx1"/>
                </a:solidFill>
                <a:latin typeface="Arial" panose="020B0604020202020204" pitchFamily="34" charset="0"/>
                <a:ea typeface="MS PGothic" panose="020B0600070205080204" pitchFamily="34" charset="-128"/>
              </a:defRPr>
            </a:lvl5pPr>
            <a:lvl6pPr marL="2378710"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6pPr>
            <a:lvl7pPr marL="2811145"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7pPr>
            <a:lvl8pPr marL="3243580"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8pPr>
            <a:lvl9pPr marL="3676015"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9pPr>
          </a:lstStyle>
          <a:p>
            <a:fld id="{A2C43B42-87A9-4ABB-B290-1F91752A8270}" type="slidenum">
              <a:rPr lang="en-US" altLang="en-US" sz="1100">
                <a:latin typeface="Times New Roman" panose="02020603050405020304" pitchFamily="18" charset="0"/>
              </a:rPr>
              <a:t>14</a:t>
            </a:fld>
            <a:endParaRPr lang="en-US" altLang="en-US" sz="1100">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xfrm>
            <a:off x="901700" y="739775"/>
            <a:ext cx="4933950" cy="3700463"/>
          </a:xfrm>
        </p:spPr>
      </p:sp>
      <p:sp>
        <p:nvSpPr>
          <p:cNvPr id="33796" name="Rectangle 3"/>
          <p:cNvSpPr>
            <a:spLocks noGrp="1" noChangeArrowheads="1"/>
          </p:cNvSpPr>
          <p:nvPr>
            <p:ph type="body" idx="1"/>
          </p:nvPr>
        </p:nvSpPr>
        <p:spPr>
          <a:xfrm>
            <a:off x="897518" y="4686827"/>
            <a:ext cx="4940729" cy="44388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300" dirty="0" smtClean="0"/>
              <a:t>包括</a:t>
            </a:r>
            <a:r>
              <a:rPr lang="en-US" altLang="zh-CN" sz="1300" dirty="0" smtClean="0"/>
              <a:t>6</a:t>
            </a:r>
            <a:r>
              <a:rPr lang="zh-CN" altLang="en-US" sz="1300" dirty="0" smtClean="0"/>
              <a:t>个物品包，供社区卫生服务机构使用，每个物品包设计容量为满足</a:t>
            </a:r>
            <a:r>
              <a:rPr lang="en-US" altLang="zh-CN" sz="1300" dirty="0" smtClean="0"/>
              <a:t>10</a:t>
            </a:r>
            <a:r>
              <a:rPr lang="zh-CN" altLang="en-US" sz="1300" dirty="0" smtClean="0"/>
              <a:t>，</a:t>
            </a:r>
            <a:r>
              <a:rPr lang="en-US" altLang="zh-CN" sz="1300" dirty="0" smtClean="0"/>
              <a:t>000</a:t>
            </a:r>
            <a:r>
              <a:rPr lang="zh-CN" altLang="en-US" sz="1300" dirty="0" smtClean="0"/>
              <a:t>人口</a:t>
            </a:r>
            <a:r>
              <a:rPr lang="en-US" altLang="zh-CN" sz="1300" dirty="0" smtClean="0"/>
              <a:t>3</a:t>
            </a:r>
            <a:r>
              <a:rPr lang="zh-CN" altLang="en-US" sz="1300" dirty="0" smtClean="0"/>
              <a:t>个月需要。这一级别的物品包内供应品主要为一次性用品。</a:t>
            </a:r>
            <a:endParaRPr lang="de-DE" altLang="en-US" sz="1300" dirty="0" smtClean="0"/>
          </a:p>
          <a:p>
            <a:pPr eaLnBrk="1" hangingPunct="1"/>
            <a:endParaRPr lang="de-DE" altLang="en-US" sz="1300" dirty="0" smtClean="0"/>
          </a:p>
          <a:p>
            <a:pPr eaLnBrk="1" hangingPunct="1"/>
            <a:endParaRPr lang="de-DE" altLang="en-US" sz="1300" dirty="0" smtClean="0"/>
          </a:p>
          <a:p>
            <a:pPr eaLnBrk="1" hangingPunct="1"/>
            <a:endParaRPr lang="de-DE" altLang="en-US" sz="1300" dirty="0" smtClean="0"/>
          </a:p>
          <a:p>
            <a:pPr eaLnBrk="1" hangingPunct="1"/>
            <a:r>
              <a:rPr lang="de-DE" altLang="en-US" sz="1300" dirty="0" smtClean="0"/>
              <a:t>The </a:t>
            </a:r>
            <a:r>
              <a:rPr lang="de-DE" altLang="en-US" sz="1300" dirty="0"/>
              <a:t>kit has 12 subkits and is divided into 3 blocks, each for a different level of health service delivery and for a different number of people for the first 3 months, after which further needs should  be calculated based on monthly consumption. Further supplies should be ordered  through the ususal supply systems of the ministry or organization implementing the services. You can re-order the kits, if needed, but they are realy meant to implement services where none exist at all. </a:t>
            </a:r>
          </a:p>
          <a:p>
            <a:pPr eaLnBrk="1" hangingPunct="1"/>
            <a:endParaRPr lang="de-DE" altLang="en-US" sz="1300" dirty="0"/>
          </a:p>
          <a:p>
            <a:pPr eaLnBrk="1" hangingPunct="1"/>
            <a:r>
              <a:rPr lang="de-DE" altLang="en-US" sz="1300" dirty="0"/>
              <a:t>The first block contains 6 subkits and is designed for </a:t>
            </a:r>
            <a:endParaRPr lang="en-GB" altLang="en-US" sz="1300" dirty="0"/>
          </a:p>
        </p:txBody>
      </p:sp>
    </p:spTree>
    <p:extLst>
      <p:ext uri="{BB962C8B-B14F-4D97-AF65-F5344CB8AC3E}">
        <p14:creationId xmlns:p14="http://schemas.microsoft.com/office/powerpoint/2010/main" val="275059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985">
              <a:defRPr sz="2300">
                <a:solidFill>
                  <a:schemeClr val="tx1"/>
                </a:solidFill>
                <a:latin typeface="Arial" panose="020B0604020202020204" pitchFamily="34" charset="0"/>
                <a:ea typeface="MS PGothic" panose="020B0600070205080204" pitchFamily="34" charset="-128"/>
              </a:defRPr>
            </a:lvl1pPr>
            <a:lvl2pPr marL="702945" indent="-270510" defTabSz="895985">
              <a:defRPr sz="2300">
                <a:solidFill>
                  <a:schemeClr val="tx1"/>
                </a:solidFill>
                <a:latin typeface="Arial" panose="020B0604020202020204" pitchFamily="34" charset="0"/>
                <a:ea typeface="MS PGothic" panose="020B0600070205080204" pitchFamily="34" charset="-128"/>
              </a:defRPr>
            </a:lvl2pPr>
            <a:lvl3pPr marL="1081405" indent="-216535" defTabSz="895985">
              <a:defRPr sz="2300">
                <a:solidFill>
                  <a:schemeClr val="tx1"/>
                </a:solidFill>
                <a:latin typeface="Arial" panose="020B0604020202020204" pitchFamily="34" charset="0"/>
                <a:ea typeface="MS PGothic" panose="020B0600070205080204" pitchFamily="34" charset="-128"/>
              </a:defRPr>
            </a:lvl3pPr>
            <a:lvl4pPr marL="1513840" indent="-216535" defTabSz="895985">
              <a:defRPr sz="2300">
                <a:solidFill>
                  <a:schemeClr val="tx1"/>
                </a:solidFill>
                <a:latin typeface="Arial" panose="020B0604020202020204" pitchFamily="34" charset="0"/>
                <a:ea typeface="MS PGothic" panose="020B0600070205080204" pitchFamily="34" charset="-128"/>
              </a:defRPr>
            </a:lvl4pPr>
            <a:lvl5pPr marL="1946275" indent="-216535" defTabSz="895985">
              <a:defRPr sz="2300">
                <a:solidFill>
                  <a:schemeClr val="tx1"/>
                </a:solidFill>
                <a:latin typeface="Arial" panose="020B0604020202020204" pitchFamily="34" charset="0"/>
                <a:ea typeface="MS PGothic" panose="020B0600070205080204" pitchFamily="34" charset="-128"/>
              </a:defRPr>
            </a:lvl5pPr>
            <a:lvl6pPr marL="2378710"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6pPr>
            <a:lvl7pPr marL="2811145"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7pPr>
            <a:lvl8pPr marL="3243580"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8pPr>
            <a:lvl9pPr marL="3676015"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9pPr>
          </a:lstStyle>
          <a:p>
            <a:fld id="{FDEF3FF2-E481-4A7E-9A58-200451E40094}" type="slidenum">
              <a:rPr lang="en-US" altLang="en-US" sz="1100">
                <a:latin typeface="Times New Roman" panose="02020603050405020304" pitchFamily="18" charset="0"/>
              </a:rPr>
              <a:t>15</a:t>
            </a:fld>
            <a:endParaRPr lang="en-US" altLang="en-US" sz="110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901700" y="739775"/>
            <a:ext cx="4933950" cy="3700463"/>
          </a:xfrm>
        </p:spPr>
      </p:sp>
      <p:sp>
        <p:nvSpPr>
          <p:cNvPr id="34820" name="Rectangle 3"/>
          <p:cNvSpPr>
            <a:spLocks noGrp="1" noChangeArrowheads="1"/>
          </p:cNvSpPr>
          <p:nvPr>
            <p:ph type="body" idx="1"/>
          </p:nvPr>
        </p:nvSpPr>
        <p:spPr>
          <a:xfrm>
            <a:off x="897518" y="4686827"/>
            <a:ext cx="4940729" cy="44388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1917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985">
              <a:defRPr sz="2300">
                <a:solidFill>
                  <a:schemeClr val="tx1"/>
                </a:solidFill>
                <a:latin typeface="Arial" panose="020B0604020202020204" pitchFamily="34" charset="0"/>
                <a:ea typeface="MS PGothic" panose="020B0600070205080204" pitchFamily="34" charset="-128"/>
              </a:defRPr>
            </a:lvl1pPr>
            <a:lvl2pPr marL="702945" indent="-270510" defTabSz="895985">
              <a:defRPr sz="2300">
                <a:solidFill>
                  <a:schemeClr val="tx1"/>
                </a:solidFill>
                <a:latin typeface="Arial" panose="020B0604020202020204" pitchFamily="34" charset="0"/>
                <a:ea typeface="MS PGothic" panose="020B0600070205080204" pitchFamily="34" charset="-128"/>
              </a:defRPr>
            </a:lvl2pPr>
            <a:lvl3pPr marL="1081405" indent="-216535" defTabSz="895985">
              <a:defRPr sz="2300">
                <a:solidFill>
                  <a:schemeClr val="tx1"/>
                </a:solidFill>
                <a:latin typeface="Arial" panose="020B0604020202020204" pitchFamily="34" charset="0"/>
                <a:ea typeface="MS PGothic" panose="020B0600070205080204" pitchFamily="34" charset="-128"/>
              </a:defRPr>
            </a:lvl3pPr>
            <a:lvl4pPr marL="1513840" indent="-216535" defTabSz="895985">
              <a:defRPr sz="2300">
                <a:solidFill>
                  <a:schemeClr val="tx1"/>
                </a:solidFill>
                <a:latin typeface="Arial" panose="020B0604020202020204" pitchFamily="34" charset="0"/>
                <a:ea typeface="MS PGothic" panose="020B0600070205080204" pitchFamily="34" charset="-128"/>
              </a:defRPr>
            </a:lvl4pPr>
            <a:lvl5pPr marL="1946275" indent="-216535" defTabSz="895985">
              <a:defRPr sz="2300">
                <a:solidFill>
                  <a:schemeClr val="tx1"/>
                </a:solidFill>
                <a:latin typeface="Arial" panose="020B0604020202020204" pitchFamily="34" charset="0"/>
                <a:ea typeface="MS PGothic" panose="020B0600070205080204" pitchFamily="34" charset="-128"/>
              </a:defRPr>
            </a:lvl5pPr>
            <a:lvl6pPr marL="2378710"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6pPr>
            <a:lvl7pPr marL="2811145"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7pPr>
            <a:lvl8pPr marL="3243580"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8pPr>
            <a:lvl9pPr marL="3676015"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9pPr>
          </a:lstStyle>
          <a:p>
            <a:fld id="{B146FCBD-2F2A-4669-90D7-AB981F8A02DF}" type="slidenum">
              <a:rPr lang="en-US" altLang="en-US" sz="1100">
                <a:latin typeface="Times New Roman" panose="02020603050405020304" pitchFamily="18" charset="0"/>
              </a:rPr>
              <a:t>16</a:t>
            </a:fld>
            <a:endParaRPr lang="en-US" altLang="en-US" sz="110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xfrm>
            <a:off x="901700" y="739775"/>
            <a:ext cx="4933950" cy="3700463"/>
          </a:xfrm>
        </p:spPr>
      </p:sp>
      <p:sp>
        <p:nvSpPr>
          <p:cNvPr id="35844" name="Rectangle 3"/>
          <p:cNvSpPr>
            <a:spLocks noGrp="1" noChangeArrowheads="1"/>
          </p:cNvSpPr>
          <p:nvPr>
            <p:ph type="body" idx="1"/>
          </p:nvPr>
        </p:nvSpPr>
        <p:spPr>
          <a:xfrm>
            <a:off x="897518" y="4686827"/>
            <a:ext cx="4940729" cy="44388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n-US" sz="1300" dirty="0" smtClean="0"/>
              <a:t>2</a:t>
            </a:r>
            <a:r>
              <a:rPr lang="zh-CN" altLang="en-US" sz="1300" dirty="0" smtClean="0"/>
              <a:t>级服务包括</a:t>
            </a:r>
            <a:r>
              <a:rPr lang="en-US" altLang="zh-CN" sz="1300" dirty="0" smtClean="0"/>
              <a:t>5</a:t>
            </a:r>
            <a:r>
              <a:rPr lang="zh-CN" altLang="en-US" sz="1300" dirty="0" smtClean="0"/>
              <a:t>个生殖健康应急物品包（以下简称“物品包”），供基本保健和接受转诊使用，含有一次性和可重复性使用的材料，用于满足</a:t>
            </a:r>
            <a:r>
              <a:rPr lang="en-US" altLang="zh-CN" sz="1300" dirty="0" smtClean="0"/>
              <a:t>30</a:t>
            </a:r>
            <a:r>
              <a:rPr lang="zh-CN" altLang="en-US" sz="1300" dirty="0" smtClean="0"/>
              <a:t>，</a:t>
            </a:r>
            <a:r>
              <a:rPr lang="en-US" altLang="zh-CN" sz="1300" dirty="0" smtClean="0"/>
              <a:t>000</a:t>
            </a:r>
            <a:r>
              <a:rPr lang="zh-CN" altLang="en-US" sz="1300" dirty="0" smtClean="0"/>
              <a:t>人口</a:t>
            </a:r>
            <a:r>
              <a:rPr lang="en-US" altLang="zh-CN" sz="1300" dirty="0" smtClean="0"/>
              <a:t>3</a:t>
            </a:r>
            <a:r>
              <a:rPr lang="zh-CN" altLang="en-US" sz="1300" dirty="0" smtClean="0"/>
              <a:t>个月的需求。</a:t>
            </a:r>
            <a:endParaRPr lang="en-US" altLang="zh-CN" sz="1300" dirty="0" smtClean="0"/>
          </a:p>
          <a:p>
            <a:pPr eaLnBrk="1" hangingPunct="1"/>
            <a:endParaRPr lang="en-US" altLang="zh-CN" sz="1300" dirty="0" smtClean="0"/>
          </a:p>
          <a:p>
            <a:pPr eaLnBrk="1" hangingPunct="1"/>
            <a:r>
              <a:rPr lang="zh-CN" altLang="en-US" sz="1300" dirty="0" smtClean="0"/>
              <a:t>需要说明的是，这并不意味着少于</a:t>
            </a:r>
            <a:r>
              <a:rPr lang="en-US" altLang="zh-CN" sz="1300" dirty="0" smtClean="0"/>
              <a:t>30</a:t>
            </a:r>
            <a:r>
              <a:rPr lang="zh-CN" altLang="en-US" sz="1300" dirty="0" smtClean="0"/>
              <a:t>，</a:t>
            </a:r>
            <a:r>
              <a:rPr lang="en-US" altLang="zh-CN" sz="1300" dirty="0" smtClean="0"/>
              <a:t>000</a:t>
            </a:r>
            <a:r>
              <a:rPr lang="zh-CN" altLang="en-US" sz="1300" dirty="0" smtClean="0"/>
              <a:t>人口的地区不能获得或购买这些物品包，只是使用的时间可以延长。</a:t>
            </a:r>
            <a:endParaRPr lang="en-US" altLang="zh-CN" sz="1300" dirty="0" smtClean="0"/>
          </a:p>
          <a:p>
            <a:pPr eaLnBrk="1" hangingPunct="1"/>
            <a:endParaRPr lang="de-DE" altLang="en-US" sz="1300" dirty="0" smtClean="0"/>
          </a:p>
          <a:p>
            <a:pPr eaLnBrk="1" hangingPunct="1"/>
            <a:r>
              <a:rPr lang="de-DE" altLang="en-US" sz="1300" dirty="0" smtClean="0"/>
              <a:t>The </a:t>
            </a:r>
            <a:r>
              <a:rPr lang="de-DE" altLang="en-US" sz="1300" dirty="0"/>
              <a:t>second block is desigend for the health centre level with enough supplies for 30 000 people for 3 months and it contains 5 subkits</a:t>
            </a:r>
            <a:endParaRPr lang="en-GB" altLang="en-US" sz="1300" dirty="0"/>
          </a:p>
        </p:txBody>
      </p:sp>
    </p:spTree>
    <p:extLst>
      <p:ext uri="{BB962C8B-B14F-4D97-AF65-F5344CB8AC3E}">
        <p14:creationId xmlns:p14="http://schemas.microsoft.com/office/powerpoint/2010/main" val="273180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985">
              <a:defRPr sz="2300">
                <a:solidFill>
                  <a:schemeClr val="tx1"/>
                </a:solidFill>
                <a:latin typeface="Arial" panose="020B0604020202020204" pitchFamily="34" charset="0"/>
                <a:ea typeface="MS PGothic" panose="020B0600070205080204" pitchFamily="34" charset="-128"/>
              </a:defRPr>
            </a:lvl1pPr>
            <a:lvl2pPr marL="702945" indent="-270510" defTabSz="895985">
              <a:defRPr sz="2300">
                <a:solidFill>
                  <a:schemeClr val="tx1"/>
                </a:solidFill>
                <a:latin typeface="Arial" panose="020B0604020202020204" pitchFamily="34" charset="0"/>
                <a:ea typeface="MS PGothic" panose="020B0600070205080204" pitchFamily="34" charset="-128"/>
              </a:defRPr>
            </a:lvl2pPr>
            <a:lvl3pPr marL="1081405" indent="-216535" defTabSz="895985">
              <a:defRPr sz="2300">
                <a:solidFill>
                  <a:schemeClr val="tx1"/>
                </a:solidFill>
                <a:latin typeface="Arial" panose="020B0604020202020204" pitchFamily="34" charset="0"/>
                <a:ea typeface="MS PGothic" panose="020B0600070205080204" pitchFamily="34" charset="-128"/>
              </a:defRPr>
            </a:lvl3pPr>
            <a:lvl4pPr marL="1513840" indent="-216535" defTabSz="895985">
              <a:defRPr sz="2300">
                <a:solidFill>
                  <a:schemeClr val="tx1"/>
                </a:solidFill>
                <a:latin typeface="Arial" panose="020B0604020202020204" pitchFamily="34" charset="0"/>
                <a:ea typeface="MS PGothic" panose="020B0600070205080204" pitchFamily="34" charset="-128"/>
              </a:defRPr>
            </a:lvl4pPr>
            <a:lvl5pPr marL="1946275" indent="-216535" defTabSz="895985">
              <a:defRPr sz="2300">
                <a:solidFill>
                  <a:schemeClr val="tx1"/>
                </a:solidFill>
                <a:latin typeface="Arial" panose="020B0604020202020204" pitchFamily="34" charset="0"/>
                <a:ea typeface="MS PGothic" panose="020B0600070205080204" pitchFamily="34" charset="-128"/>
              </a:defRPr>
            </a:lvl5pPr>
            <a:lvl6pPr marL="2378710"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6pPr>
            <a:lvl7pPr marL="2811145"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7pPr>
            <a:lvl8pPr marL="3243580"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8pPr>
            <a:lvl9pPr marL="3676015"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9pPr>
          </a:lstStyle>
          <a:p>
            <a:fld id="{D803171A-B9BA-43EB-A0FE-E0404E4A1D29}" type="slidenum">
              <a:rPr lang="en-US" altLang="en-US" sz="1100">
                <a:latin typeface="Times New Roman" panose="02020603050405020304" pitchFamily="18" charset="0"/>
              </a:rPr>
              <a:t>17</a:t>
            </a:fld>
            <a:endParaRPr lang="en-US" altLang="en-US" sz="110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901700" y="739775"/>
            <a:ext cx="4933950" cy="3700463"/>
          </a:xfrm>
        </p:spPr>
      </p:sp>
      <p:sp>
        <p:nvSpPr>
          <p:cNvPr id="36868" name="Rectangle 3"/>
          <p:cNvSpPr>
            <a:spLocks noGrp="1" noChangeArrowheads="1"/>
          </p:cNvSpPr>
          <p:nvPr>
            <p:ph type="body" idx="1"/>
          </p:nvPr>
        </p:nvSpPr>
        <p:spPr>
          <a:xfrm>
            <a:off x="897518" y="4686827"/>
            <a:ext cx="4940729" cy="44388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1488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985">
              <a:defRPr sz="2300">
                <a:solidFill>
                  <a:schemeClr val="tx1"/>
                </a:solidFill>
                <a:latin typeface="Arial" panose="020B0604020202020204" pitchFamily="34" charset="0"/>
                <a:ea typeface="MS PGothic" panose="020B0600070205080204" pitchFamily="34" charset="-128"/>
              </a:defRPr>
            </a:lvl1pPr>
            <a:lvl2pPr marL="702945" indent="-270510" defTabSz="895985">
              <a:defRPr sz="2300">
                <a:solidFill>
                  <a:schemeClr val="tx1"/>
                </a:solidFill>
                <a:latin typeface="Arial" panose="020B0604020202020204" pitchFamily="34" charset="0"/>
                <a:ea typeface="MS PGothic" panose="020B0600070205080204" pitchFamily="34" charset="-128"/>
              </a:defRPr>
            </a:lvl2pPr>
            <a:lvl3pPr marL="1081405" indent="-216535" defTabSz="895985">
              <a:defRPr sz="2300">
                <a:solidFill>
                  <a:schemeClr val="tx1"/>
                </a:solidFill>
                <a:latin typeface="Arial" panose="020B0604020202020204" pitchFamily="34" charset="0"/>
                <a:ea typeface="MS PGothic" panose="020B0600070205080204" pitchFamily="34" charset="-128"/>
              </a:defRPr>
            </a:lvl3pPr>
            <a:lvl4pPr marL="1513840" indent="-216535" defTabSz="895985">
              <a:defRPr sz="2300">
                <a:solidFill>
                  <a:schemeClr val="tx1"/>
                </a:solidFill>
                <a:latin typeface="Arial" panose="020B0604020202020204" pitchFamily="34" charset="0"/>
                <a:ea typeface="MS PGothic" panose="020B0600070205080204" pitchFamily="34" charset="-128"/>
              </a:defRPr>
            </a:lvl4pPr>
            <a:lvl5pPr marL="1946275" indent="-216535" defTabSz="895985">
              <a:defRPr sz="2300">
                <a:solidFill>
                  <a:schemeClr val="tx1"/>
                </a:solidFill>
                <a:latin typeface="Arial" panose="020B0604020202020204" pitchFamily="34" charset="0"/>
                <a:ea typeface="MS PGothic" panose="020B0600070205080204" pitchFamily="34" charset="-128"/>
              </a:defRPr>
            </a:lvl5pPr>
            <a:lvl6pPr marL="2378710"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6pPr>
            <a:lvl7pPr marL="2811145"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7pPr>
            <a:lvl8pPr marL="3243580"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8pPr>
            <a:lvl9pPr marL="3676015"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9pPr>
          </a:lstStyle>
          <a:p>
            <a:fld id="{F5C4B8B1-0D66-4B1D-A265-5264A638A29C}" type="slidenum">
              <a:rPr lang="en-US" altLang="en-US" sz="1100">
                <a:latin typeface="Times New Roman" panose="02020603050405020304" pitchFamily="18" charset="0"/>
              </a:rPr>
              <a:t>18</a:t>
            </a:fld>
            <a:endParaRPr lang="en-US" altLang="en-US" sz="110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xfrm>
            <a:off x="901700" y="739775"/>
            <a:ext cx="4933950" cy="3700463"/>
          </a:xfrm>
        </p:spPr>
      </p:sp>
      <p:sp>
        <p:nvSpPr>
          <p:cNvPr id="38916" name="Rectangle 3"/>
          <p:cNvSpPr>
            <a:spLocks noGrp="1" noChangeArrowheads="1"/>
          </p:cNvSpPr>
          <p:nvPr>
            <p:ph type="body" idx="1"/>
          </p:nvPr>
        </p:nvSpPr>
        <p:spPr>
          <a:xfrm>
            <a:off x="897518" y="4686827"/>
            <a:ext cx="4940729" cy="44388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n-US" sz="1300" dirty="0" smtClean="0"/>
              <a:t>3</a:t>
            </a:r>
            <a:r>
              <a:rPr lang="zh-CN" altLang="en-US" sz="1300" dirty="0" smtClean="0"/>
              <a:t>级服务包括</a:t>
            </a:r>
            <a:r>
              <a:rPr lang="en-US" altLang="zh-CN" sz="1300" dirty="0" smtClean="0"/>
              <a:t>2</a:t>
            </a:r>
            <a:r>
              <a:rPr lang="zh-CN" altLang="en-US" sz="1300" dirty="0" smtClean="0"/>
              <a:t>个物品包，供接受转诊和可以实施产科手术的机构使用，包括一次性和可重复使用物品。在大多数国家，这些物品可供</a:t>
            </a:r>
            <a:r>
              <a:rPr lang="en-US" altLang="zh-CN" sz="1300" dirty="0" smtClean="0"/>
              <a:t>150</a:t>
            </a:r>
            <a:r>
              <a:rPr lang="zh-CN" altLang="en-US" sz="1300" dirty="0" smtClean="0"/>
              <a:t>，</a:t>
            </a:r>
            <a:r>
              <a:rPr lang="en-US" altLang="zh-CN" sz="1300" dirty="0" smtClean="0"/>
              <a:t>000</a:t>
            </a:r>
            <a:r>
              <a:rPr lang="zh-CN" altLang="en-US" sz="1300" dirty="0" smtClean="0"/>
              <a:t>人口使用三个月。</a:t>
            </a:r>
            <a:endParaRPr lang="en-US" altLang="zh-CN" sz="1300" dirty="0" smtClean="0"/>
          </a:p>
          <a:p>
            <a:pPr eaLnBrk="1" hangingPunct="1"/>
            <a:endParaRPr lang="en-US" altLang="en-US" sz="1300" dirty="0" smtClean="0"/>
          </a:p>
          <a:p>
            <a:pPr eaLnBrk="1" hangingPunct="1"/>
            <a:r>
              <a:rPr lang="de-DE" altLang="en-US" sz="1300" dirty="0" smtClean="0"/>
              <a:t>3 </a:t>
            </a:r>
            <a:r>
              <a:rPr lang="de-DE" altLang="en-US" sz="1300" dirty="0"/>
              <a:t>subkits</a:t>
            </a:r>
          </a:p>
          <a:p>
            <a:pPr eaLnBrk="1" hangingPunct="1"/>
            <a:endParaRPr lang="de-DE" altLang="en-US" sz="1300" dirty="0"/>
          </a:p>
          <a:p>
            <a:pPr eaLnBrk="1" hangingPunct="1"/>
            <a:r>
              <a:rPr lang="de-DE" altLang="en-US" sz="1300" dirty="0"/>
              <a:t>For referral level with enough supplies for 150 000 people for 3 months</a:t>
            </a:r>
          </a:p>
          <a:p>
            <a:pPr eaLnBrk="1" hangingPunct="1"/>
            <a:endParaRPr lang="de-DE" altLang="en-US" sz="1300" dirty="0"/>
          </a:p>
          <a:p>
            <a:pPr eaLnBrk="1" hangingPunct="1"/>
            <a:r>
              <a:rPr lang="de-DE" altLang="en-US" sz="1300" dirty="0"/>
              <a:t>These kits have supplies for the referral level to manage obstetric emergencies, such as performing CS and laparotomies</a:t>
            </a:r>
          </a:p>
          <a:p>
            <a:pPr eaLnBrk="1" hangingPunct="1"/>
            <a:r>
              <a:rPr lang="de-DE" altLang="en-US" sz="1300" dirty="0"/>
              <a:t>It can be used to strengthen the emergency hospital in the camp as well as the local distric hospital.</a:t>
            </a:r>
          </a:p>
          <a:p>
            <a:pPr eaLnBrk="1" hangingPunct="1"/>
            <a:endParaRPr lang="de-DE" altLang="en-US" sz="1300" dirty="0"/>
          </a:p>
          <a:p>
            <a:pPr eaLnBrk="1" hangingPunct="1"/>
            <a:r>
              <a:rPr lang="de-DE" altLang="en-US" sz="1300" dirty="0"/>
              <a:t>The RH kit is complementary to the WHO new emergency health kit.</a:t>
            </a:r>
            <a:endParaRPr lang="en-GB" altLang="en-US" sz="1300" dirty="0"/>
          </a:p>
          <a:p>
            <a:pPr eaLnBrk="1" hangingPunct="1"/>
            <a:endParaRPr lang="de-DE" altLang="en-US" sz="1300" dirty="0"/>
          </a:p>
          <a:p>
            <a:pPr eaLnBrk="1" hangingPunct="1"/>
            <a:endParaRPr lang="de-DE" altLang="en-US" sz="1300" dirty="0"/>
          </a:p>
          <a:p>
            <a:pPr eaLnBrk="1" hangingPunct="1"/>
            <a:r>
              <a:rPr lang="de-DE" altLang="en-US" sz="1300" dirty="0"/>
              <a:t>Demonstration of CD ROM...</a:t>
            </a:r>
            <a:endParaRPr lang="en-GB" altLang="en-US" sz="1300" dirty="0"/>
          </a:p>
        </p:txBody>
      </p:sp>
    </p:spTree>
    <p:extLst>
      <p:ext uri="{BB962C8B-B14F-4D97-AF65-F5344CB8AC3E}">
        <p14:creationId xmlns:p14="http://schemas.microsoft.com/office/powerpoint/2010/main" val="684460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985">
              <a:defRPr sz="2300">
                <a:solidFill>
                  <a:schemeClr val="tx1"/>
                </a:solidFill>
                <a:latin typeface="Arial" panose="020B0604020202020204" pitchFamily="34" charset="0"/>
                <a:ea typeface="MS PGothic" panose="020B0600070205080204" pitchFamily="34" charset="-128"/>
              </a:defRPr>
            </a:lvl1pPr>
            <a:lvl2pPr marL="702945" indent="-270510" defTabSz="895985">
              <a:defRPr sz="2300">
                <a:solidFill>
                  <a:schemeClr val="tx1"/>
                </a:solidFill>
                <a:latin typeface="Arial" panose="020B0604020202020204" pitchFamily="34" charset="0"/>
                <a:ea typeface="MS PGothic" panose="020B0600070205080204" pitchFamily="34" charset="-128"/>
              </a:defRPr>
            </a:lvl2pPr>
            <a:lvl3pPr marL="1081405" indent="-216535" defTabSz="895985">
              <a:defRPr sz="2300">
                <a:solidFill>
                  <a:schemeClr val="tx1"/>
                </a:solidFill>
                <a:latin typeface="Arial" panose="020B0604020202020204" pitchFamily="34" charset="0"/>
                <a:ea typeface="MS PGothic" panose="020B0600070205080204" pitchFamily="34" charset="-128"/>
              </a:defRPr>
            </a:lvl3pPr>
            <a:lvl4pPr marL="1513840" indent="-216535" defTabSz="895985">
              <a:defRPr sz="2300">
                <a:solidFill>
                  <a:schemeClr val="tx1"/>
                </a:solidFill>
                <a:latin typeface="Arial" panose="020B0604020202020204" pitchFamily="34" charset="0"/>
                <a:ea typeface="MS PGothic" panose="020B0600070205080204" pitchFamily="34" charset="-128"/>
              </a:defRPr>
            </a:lvl4pPr>
            <a:lvl5pPr marL="1946275" indent="-216535" defTabSz="895985">
              <a:defRPr sz="2300">
                <a:solidFill>
                  <a:schemeClr val="tx1"/>
                </a:solidFill>
                <a:latin typeface="Arial" panose="020B0604020202020204" pitchFamily="34" charset="0"/>
                <a:ea typeface="MS PGothic" panose="020B0600070205080204" pitchFamily="34" charset="-128"/>
              </a:defRPr>
            </a:lvl5pPr>
            <a:lvl6pPr marL="2378710"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6pPr>
            <a:lvl7pPr marL="2811145"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7pPr>
            <a:lvl8pPr marL="3243580"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8pPr>
            <a:lvl9pPr marL="3676015" indent="-216535" defTabSz="89598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9pPr>
          </a:lstStyle>
          <a:p>
            <a:fld id="{AB1AA0D7-8069-4764-AF11-947FFE7DB0B3}" type="slidenum">
              <a:rPr lang="en-US" altLang="en-US" sz="1100">
                <a:latin typeface="Times New Roman" panose="02020603050405020304" pitchFamily="18" charset="0"/>
              </a:rPr>
              <a:t>19</a:t>
            </a:fld>
            <a:endParaRPr lang="en-US" altLang="en-US" sz="110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xfrm>
            <a:off x="901700" y="739775"/>
            <a:ext cx="4933950" cy="3700463"/>
          </a:xfrm>
        </p:spPr>
      </p:sp>
      <p:sp>
        <p:nvSpPr>
          <p:cNvPr id="39940" name="Rectangle 3"/>
          <p:cNvSpPr>
            <a:spLocks noGrp="1" noChangeArrowheads="1"/>
          </p:cNvSpPr>
          <p:nvPr>
            <p:ph type="body" idx="1"/>
          </p:nvPr>
        </p:nvSpPr>
        <p:spPr>
          <a:xfrm>
            <a:off x="897518" y="4686827"/>
            <a:ext cx="4940729" cy="44388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6687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6D884DF5-5EE1-4DF0-8C9D-7E7080E5CF0E}" type="slidenum">
              <a:rPr lang="en-US" altLang="zh-CN"/>
              <a:t>20</a:t>
            </a:fld>
            <a:endParaRPr lang="en-US" altLang="zh-CN"/>
          </a:p>
        </p:txBody>
      </p:sp>
      <p:sp>
        <p:nvSpPr>
          <p:cNvPr id="7170" name="Rectangle 7"/>
          <p:cNvSpPr txBox="1">
            <a:spLocks noGrp="1" noChangeArrowheads="1"/>
          </p:cNvSpPr>
          <p:nvPr/>
        </p:nvSpPr>
        <p:spPr bwMode="auto">
          <a:xfrm>
            <a:off x="3816932" y="9372997"/>
            <a:ext cx="2918831" cy="49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0" hangingPunct="0"/>
            <a:fld id="{AC07DA9C-153D-4B22-955C-DBB0CDEF4794}" type="slidenum">
              <a:rPr lang="en-US" altLang="zh-CN" sz="1200">
                <a:latin typeface="Times" pitchFamily="18" charset="0"/>
              </a:rPr>
              <a:t>20</a:t>
            </a:fld>
            <a:endParaRPr lang="en-US" altLang="zh-CN" sz="1200">
              <a:latin typeface="Times" pitchFamily="18" charset="0"/>
            </a:endParaRPr>
          </a:p>
        </p:txBody>
      </p:sp>
      <p:sp>
        <p:nvSpPr>
          <p:cNvPr id="7171" name="Rectangle 2"/>
          <p:cNvSpPr>
            <a:spLocks noGrp="1" noRot="1" noChangeAspect="1" noChangeArrowheads="1" noTextEdit="1"/>
          </p:cNvSpPr>
          <p:nvPr>
            <p:ph type="sldImg"/>
          </p:nvPr>
        </p:nvSpPr>
        <p:spPr>
          <a:xfrm>
            <a:off x="900113" y="739775"/>
            <a:ext cx="4935537" cy="3702050"/>
          </a:xfrm>
        </p:spPr>
      </p:sp>
      <p:sp>
        <p:nvSpPr>
          <p:cNvPr id="7172" name="Rectangle 3"/>
          <p:cNvSpPr>
            <a:spLocks noGrp="1" noChangeArrowheads="1"/>
          </p:cNvSpPr>
          <p:nvPr>
            <p:ph type="body" idx="1"/>
          </p:nvPr>
        </p:nvSpPr>
        <p:spPr>
          <a:xfrm>
            <a:off x="898102" y="4686499"/>
            <a:ext cx="4939560" cy="44398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zh-CN"/>
              <a:t>In addition to the MISP experience has shown that it is also important to meet the FP needs of continuing users and to meet needs for menstrual protection. </a:t>
            </a:r>
          </a:p>
          <a:p>
            <a:r>
              <a:rPr lang="en-GB" altLang="zh-CN"/>
              <a:t>Menstrual protection: allows women to fully participate in community life and look after their family</a:t>
            </a:r>
          </a:p>
          <a:p>
            <a:r>
              <a:rPr lang="en-GB" altLang="zh-CN"/>
              <a:t>Hygiene kits contain: 3 months worth of pads, 3 pieces of underwear (large), soap (washing and hand), aspirin, comb, toothbrush, tooth paste, bucket, culturally appropriate items such as head scarfs</a:t>
            </a:r>
          </a:p>
        </p:txBody>
      </p:sp>
    </p:spTree>
    <p:extLst>
      <p:ext uri="{BB962C8B-B14F-4D97-AF65-F5344CB8AC3E}">
        <p14:creationId xmlns:p14="http://schemas.microsoft.com/office/powerpoint/2010/main" val="273794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3"/>
          <a:stretch>
            <a:fillRect/>
          </a:stretch>
        </p:blipFill>
        <p:spPr>
          <a:xfrm>
            <a:off x="0" y="0"/>
            <a:ext cx="9140825" cy="1600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notesSlide" Target="../notesSlides/notesSlide9.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unfpa.c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noFill/>
          <a:ln>
            <a:noFill/>
          </a:ln>
        </p:spPr>
        <p:txBody>
          <a:bodyPr/>
          <a:lstStyle/>
          <a:p>
            <a:r>
              <a:rPr lang="en-US" altLang="zh-CN" sz="2800" b="1" dirty="0">
                <a:ea typeface="黑体" panose="02010609060101010101" pitchFamily="49" charset="-122"/>
              </a:rPr>
              <a:t/>
            </a:r>
            <a:br>
              <a:rPr lang="en-US" altLang="zh-CN" sz="2800" b="1" dirty="0">
                <a:ea typeface="黑体" panose="02010609060101010101" pitchFamily="49" charset="-122"/>
              </a:rPr>
            </a:br>
            <a:r>
              <a:rPr lang="zh-CN" altLang="en-US" sz="2800" b="1" dirty="0">
                <a:ea typeface="黑体" panose="02010609060101010101" pitchFamily="49" charset="-122"/>
              </a:rPr>
              <a:t>联合国人口基金</a:t>
            </a:r>
            <a:r>
              <a:rPr lang="zh-CN" altLang="en-US" sz="2800" b="1" dirty="0" smtClean="0">
                <a:ea typeface="黑体" panose="02010609060101010101" pitchFamily="49" charset="-122"/>
              </a:rPr>
              <a:t>会采购工作介</a:t>
            </a:r>
            <a:r>
              <a:rPr lang="zh-CN" altLang="en-US" sz="2800" b="1" dirty="0">
                <a:ea typeface="黑体" panose="02010609060101010101" pitchFamily="49" charset="-122"/>
              </a:rPr>
              <a:t>绍</a:t>
            </a:r>
          </a:p>
        </p:txBody>
      </p:sp>
      <p:sp>
        <p:nvSpPr>
          <p:cNvPr id="4099" name="Subtitle 2"/>
          <p:cNvSpPr>
            <a:spLocks noGrp="1"/>
          </p:cNvSpPr>
          <p:nvPr>
            <p:ph type="subTitle" idx="1"/>
          </p:nvPr>
        </p:nvSpPr>
        <p:spPr>
          <a:xfrm>
            <a:off x="1371600" y="3886200"/>
            <a:ext cx="6781800" cy="1752600"/>
          </a:xfrm>
          <a:noFill/>
          <a:ln>
            <a:noFill/>
          </a:ln>
        </p:spPr>
        <p:txBody>
          <a:bodyPr/>
          <a:lstStyle/>
          <a:p>
            <a:pPr algn="r"/>
            <a:r>
              <a:rPr lang="zh-CN" altLang="en-US" sz="2400" dirty="0" smtClean="0">
                <a:latin typeface="+mn-lt"/>
                <a:ea typeface="宋体" panose="02010600030101010101" pitchFamily="2" charset="-122"/>
                <a:cs typeface="+mn-cs"/>
              </a:rPr>
              <a:t>联</a:t>
            </a:r>
            <a:r>
              <a:rPr lang="zh-CN" altLang="en-US" sz="2400" dirty="0">
                <a:latin typeface="+mn-lt"/>
                <a:ea typeface="宋体" panose="02010600030101010101" pitchFamily="2" charset="-122"/>
                <a:cs typeface="+mn-cs"/>
              </a:rPr>
              <a:t>合国人口基金会驻华代表</a:t>
            </a:r>
            <a:r>
              <a:rPr lang="zh-CN" altLang="en-US" sz="2400" dirty="0" smtClean="0">
                <a:latin typeface="+mn-lt"/>
                <a:ea typeface="宋体" panose="02010600030101010101" pitchFamily="2" charset="-122"/>
                <a:cs typeface="+mn-cs"/>
              </a:rPr>
              <a:t>处</a:t>
            </a:r>
            <a:endParaRPr lang="en-US" altLang="zh-CN" sz="2400" dirty="0" smtClean="0">
              <a:latin typeface="+mn-lt"/>
              <a:ea typeface="宋体" panose="02010600030101010101" pitchFamily="2" charset="-122"/>
              <a:cs typeface="+mn-cs"/>
            </a:endParaRPr>
          </a:p>
          <a:p>
            <a:pPr algn="r"/>
            <a:r>
              <a:rPr lang="en-US" altLang="zh-CN" sz="2400" dirty="0" smtClean="0">
                <a:ea typeface="宋体" panose="02010600030101010101" pitchFamily="2" charset="-122"/>
              </a:rPr>
              <a:t>2018</a:t>
            </a:r>
            <a:r>
              <a:rPr lang="zh-CN" altLang="en-US" sz="2400" dirty="0" smtClean="0">
                <a:ea typeface="宋体" panose="02010600030101010101" pitchFamily="2" charset="-122"/>
              </a:rPr>
              <a:t>年</a:t>
            </a:r>
            <a:r>
              <a:rPr lang="en-US" altLang="zh-CN" sz="2400" smtClean="0">
                <a:ea typeface="宋体" panose="02010600030101010101" pitchFamily="2" charset="-122"/>
              </a:rPr>
              <a:t>5</a:t>
            </a:r>
            <a:r>
              <a:rPr lang="zh-CN" altLang="en-US" sz="2400" smtClean="0">
                <a:ea typeface="宋体" panose="02010600030101010101" pitchFamily="2" charset="-122"/>
              </a:rPr>
              <a:t>月</a:t>
            </a:r>
            <a:endParaRPr lang="en-US" altLang="zh-CN" sz="2400" dirty="0">
              <a:latin typeface="+mn-lt"/>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1" name="内容占位符 12290"/>
          <p:cNvGraphicFramePr>
            <a:graphicFrameLocks noGrp="1"/>
          </p:cNvGraphicFramePr>
          <p:nvPr>
            <p:ph idx="1"/>
            <p:extLst>
              <p:ext uri="{D42A27DB-BD31-4B8C-83A1-F6EECF244321}">
                <p14:modId xmlns:p14="http://schemas.microsoft.com/office/powerpoint/2010/main" val="1909555059"/>
              </p:ext>
            </p:extLst>
          </p:nvPr>
        </p:nvGraphicFramePr>
        <p:xfrm>
          <a:off x="457200" y="1676400"/>
          <a:ext cx="8305800" cy="5049521"/>
        </p:xfrm>
        <a:graphic>
          <a:graphicData uri="http://schemas.openxmlformats.org/drawingml/2006/table">
            <a:tbl>
              <a:tblPr/>
              <a:tblGrid>
                <a:gridCol w="9144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470025">
                  <a:extLst>
                    <a:ext uri="{9D8B030D-6E8A-4147-A177-3AD203B41FA5}">
                      <a16:colId xmlns:a16="http://schemas.microsoft.com/office/drawing/2014/main" val="20002"/>
                    </a:ext>
                  </a:extLst>
                </a:gridCol>
                <a:gridCol w="1174750">
                  <a:extLst>
                    <a:ext uri="{9D8B030D-6E8A-4147-A177-3AD203B41FA5}">
                      <a16:colId xmlns:a16="http://schemas.microsoft.com/office/drawing/2014/main" val="20003"/>
                    </a:ext>
                  </a:extLst>
                </a:gridCol>
                <a:gridCol w="1317625">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tblGrid>
              <a:tr h="3048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FFFFFF"/>
                          </a:solidFill>
                          <a:latin typeface="Times New Roman" panose="02020603050405020304" pitchFamily="18" charset="0"/>
                          <a:ea typeface="宋体" panose="02010600030101010101" pitchFamily="2" charset="-122"/>
                        </a:rPr>
                        <a:t>国家</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smtClean="0">
                          <a:solidFill>
                            <a:srgbClr val="FFFFFF"/>
                          </a:solidFill>
                          <a:latin typeface="Times New Roman" panose="02020603050405020304" pitchFamily="18" charset="0"/>
                        </a:rPr>
                        <a:t>计生用品</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FFFFFF"/>
                          </a:solidFill>
                          <a:latin typeface="Times New Roman" panose="02020603050405020304" pitchFamily="18" charset="0"/>
                          <a:ea typeface="宋体" panose="02010600030101010101" pitchFamily="2" charset="-122"/>
                        </a:rPr>
                        <a:t>医</a:t>
                      </a:r>
                      <a:r>
                        <a:rPr lang="zh-CN" altLang="en-US" sz="1400" b="1" dirty="0" smtClean="0">
                          <a:solidFill>
                            <a:srgbClr val="FFFFFF"/>
                          </a:solidFill>
                          <a:latin typeface="Times New Roman" panose="02020603050405020304" pitchFamily="18" charset="0"/>
                          <a:ea typeface="宋体" panose="02010600030101010101" pitchFamily="2" charset="-122"/>
                        </a:rPr>
                        <a:t>疗器械</a:t>
                      </a:r>
                      <a:r>
                        <a:rPr lang="en-US" altLang="zh-CN" sz="1400" b="1" dirty="0" smtClean="0">
                          <a:solidFill>
                            <a:srgbClr val="FFFFFF"/>
                          </a:solidFill>
                          <a:latin typeface="Times New Roman" panose="02020603050405020304" pitchFamily="18" charset="0"/>
                          <a:ea typeface="宋体" panose="02010600030101010101" pitchFamily="2" charset="-122"/>
                        </a:rPr>
                        <a:t>/</a:t>
                      </a:r>
                      <a:r>
                        <a:rPr lang="zh-CN" altLang="en-US" sz="1400" b="1" dirty="0">
                          <a:solidFill>
                            <a:srgbClr val="FFFFFF"/>
                          </a:solidFill>
                          <a:latin typeface="Times New Roman" panose="02020603050405020304" pitchFamily="18" charset="0"/>
                          <a:ea typeface="宋体" panose="02010600030101010101" pitchFamily="2" charset="-122"/>
                        </a:rPr>
                        <a:t>模型</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FFFFFF"/>
                          </a:solidFill>
                          <a:latin typeface="Times New Roman" panose="02020603050405020304" pitchFamily="18" charset="0"/>
                          <a:ea typeface="宋体" panose="02010600030101010101" pitchFamily="2" charset="-122"/>
                        </a:rPr>
                        <a:t>药品</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FFFFFF"/>
                          </a:solidFill>
                          <a:latin typeface="Times New Roman" panose="02020603050405020304" pitchFamily="18" charset="0"/>
                          <a:ea typeface="宋体" panose="02010600030101010101" pitchFamily="2" charset="-122"/>
                        </a:rPr>
                        <a:t>其它</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FFFFFF"/>
                          </a:solidFill>
                          <a:latin typeface="Times New Roman" panose="02020603050405020304" pitchFamily="18" charset="0"/>
                          <a:ea typeface="宋体" panose="02010600030101010101" pitchFamily="2" charset="-122"/>
                        </a:rPr>
                        <a:t>金额（美元）</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b="1" dirty="0">
                          <a:solidFill>
                            <a:srgbClr val="FFFFFF"/>
                          </a:solidFill>
                          <a:latin typeface="Times New Roman" panose="02020603050405020304" pitchFamily="18" charset="0"/>
                          <a:ea typeface="宋体" panose="02010600030101010101" pitchFamily="2" charset="-122"/>
                        </a:rPr>
                        <a:t>%</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印度</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5,998,602</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163,448</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1,061,714</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1,984,939</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9,208,703</a:t>
                      </a:r>
                    </a:p>
                  </a:txBody>
                  <a:tcPr anchor="b">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7.41%</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中国</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4,695,631</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1,969,548</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1,483,519</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8,148,698</a:t>
                      </a:r>
                    </a:p>
                  </a:txBody>
                  <a:tcPr anchor="b">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6.56%</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土耳其</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6,468,386</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1,207,524</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7,675,910</a:t>
                      </a:r>
                    </a:p>
                  </a:txBody>
                  <a:tcPr anchor="b">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6.18%</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3"/>
                  </a:ext>
                </a:extLst>
              </a:tr>
              <a:tr h="369887">
                <a:tc>
                  <a:txBody>
                    <a:bodyPr/>
                    <a:lstStyle/>
                    <a:p>
                      <a:pPr marL="0" marR="0" lvl="0" indent="0" algn="l" defTabSz="914400" rtl="0" eaLnBrk="1" fontAlgn="base" latinLnBrk="0" hangingPunct="1">
                        <a:lnSpc>
                          <a:spcPct val="100000"/>
                        </a:lnSpc>
                        <a:spcBef>
                          <a:spcPct val="0"/>
                        </a:spcBef>
                        <a:spcAft>
                          <a:spcPct val="0"/>
                        </a:spcAft>
                        <a:buNone/>
                      </a:pPr>
                      <a:r>
                        <a:rPr lang="zh-CN" altLang="en-US" sz="1100" b="0" i="0" u="none" kern="1200" baseline="0" dirty="0" smtClean="0">
                          <a:solidFill>
                            <a:srgbClr val="000000"/>
                          </a:solidFill>
                          <a:latin typeface="Times New Roman" panose="02020603050405020304" pitchFamily="18" charset="0"/>
                          <a:ea typeface="+mn-ea"/>
                          <a:cs typeface="+mn-cs"/>
                        </a:rPr>
                        <a:t>阿拉伯叙利亚共和国</a:t>
                      </a:r>
                      <a:endParaRPr lang="en-US" sz="11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2,772,248</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277,118</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1,490,471</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4,539,837</a:t>
                      </a:r>
                    </a:p>
                  </a:txBody>
                  <a:tcPr anchor="b">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3.65%</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泰国</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2,021,541</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1,338,988</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3,360,529</a:t>
                      </a:r>
                    </a:p>
                  </a:txBody>
                  <a:tcPr anchor="b">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2.71%</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尼日利亚</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4,038</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56,956</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3,295,684</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3,356,677</a:t>
                      </a:r>
                    </a:p>
                  </a:txBody>
                  <a:tcPr anchor="b">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2.70%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刚果</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18,350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17,507</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3,222,040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3,257,897</a:t>
                      </a:r>
                    </a:p>
                  </a:txBody>
                  <a:tcPr anchor="b">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2.62%</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7"/>
                  </a:ext>
                </a:extLst>
              </a:tr>
              <a:tr h="371475">
                <a:tc>
                  <a:txBody>
                    <a:bodyPr/>
                    <a:lstStyle/>
                    <a:p>
                      <a:pPr marL="0" marR="3556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南非</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67,397</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3,939</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3,012,278</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3,083,614</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2.48%</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8"/>
                  </a:ext>
                </a:extLst>
              </a:tr>
              <a:tr h="369887">
                <a:tc>
                  <a:txBody>
                    <a:bodyPr/>
                    <a:lstStyle/>
                    <a:p>
                      <a:pPr marL="0" marR="35560" lvl="0" indent="0" algn="l" defTabSz="914400" rtl="0" eaLnBrk="1" fontAlgn="base" latinLnBrk="0" hangingPunct="1">
                        <a:lnSpc>
                          <a:spcPct val="100000"/>
                        </a:lnSpc>
                        <a:spcBef>
                          <a:spcPct val="0"/>
                        </a:spcBef>
                        <a:spcAft>
                          <a:spcPct val="0"/>
                        </a:spcAft>
                        <a:buNone/>
                      </a:pPr>
                      <a:r>
                        <a:rPr lang="zh-CN" altLang="en-US" sz="1200" b="0" i="0" u="none" kern="1200" baseline="0" dirty="0" smtClean="0">
                          <a:solidFill>
                            <a:srgbClr val="000000"/>
                          </a:solidFill>
                          <a:latin typeface="Times New Roman" panose="02020603050405020304" pitchFamily="18" charset="0"/>
                          <a:ea typeface="+mn-ea"/>
                          <a:cs typeface="+mn-cs"/>
                        </a:rPr>
                        <a:t>科特迪瓦</a:t>
                      </a:r>
                      <a:endParaRPr lang="en-US" sz="12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149,300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30,848</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2,718,912</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2,899,059</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2.33%</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9"/>
                  </a:ext>
                </a:extLst>
              </a:tr>
              <a:tr h="371475">
                <a:tc>
                  <a:txBody>
                    <a:bodyPr/>
                    <a:lstStyle/>
                    <a:p>
                      <a:pPr marL="0" marR="3556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肯尼亚</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46,420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4,895</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2,732,700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2,784,015</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2.24%</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0"/>
                  </a:ext>
                </a:extLst>
              </a:tr>
              <a:tr h="369888">
                <a:tc>
                  <a:txBody>
                    <a:bodyPr/>
                    <a:lstStyle/>
                    <a:p>
                      <a:pPr marL="0" marR="3556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其他</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1,069,454</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7,167,138</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610,130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67,065,152</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75,911,874</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61.11%</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11"/>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dirty="0" smtClean="0">
                          <a:solidFill>
                            <a:srgbClr val="000000"/>
                          </a:solidFill>
                          <a:latin typeface="Times New Roman" panose="02020603050405020304" pitchFamily="18" charset="0"/>
                          <a:ea typeface="+mn-ea"/>
                        </a:rPr>
                        <a:t>总计</a:t>
                      </a:r>
                      <a:endParaRPr lang="en-US" altLang="zh-CN" sz="1400" b="1" dirty="0" smtClean="0">
                        <a:solidFill>
                          <a:srgbClr val="000000"/>
                        </a:solidFill>
                        <a:latin typeface="Times New Roman" panose="02020603050405020304" pitchFamily="18" charset="0"/>
                        <a:ea typeface="+mn-ea"/>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24,423,937</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14,211,372</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1,212,859</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108,886,968</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148,735,136</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100%</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2"/>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rgbClr val="000000"/>
                          </a:solidFill>
                          <a:latin typeface="Times New Roman" panose="02020603050405020304" pitchFamily="18" charset="0"/>
                          <a:ea typeface="+mn-ea"/>
                        </a:rPr>
                        <a:t>%</a:t>
                      </a:r>
                      <a:r>
                        <a:rPr lang="zh-CN" altLang="en-US" sz="1400" b="1" dirty="0" smtClean="0">
                          <a:solidFill>
                            <a:srgbClr val="000000"/>
                          </a:solidFill>
                          <a:latin typeface="Times New Roman" panose="02020603050405020304" pitchFamily="18" charset="0"/>
                          <a:ea typeface="+mn-ea"/>
                        </a:rPr>
                        <a:t>总计</a:t>
                      </a:r>
                      <a:endParaRPr lang="en-US" altLang="zh-CN" sz="1400" b="1" dirty="0" smtClean="0">
                        <a:solidFill>
                          <a:srgbClr val="000000"/>
                        </a:solidFill>
                        <a:latin typeface="Times New Roman" panose="02020603050405020304" pitchFamily="18" charset="0"/>
                        <a:ea typeface="+mn-ea"/>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6C5"/>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11.11%</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6C5"/>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15.20%</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6C5"/>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1.60%</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6C5"/>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72.09%</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6C5"/>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100%</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6C5"/>
                    </a:solidFill>
                  </a:tcPr>
                </a:tc>
                <a:tc>
                  <a:txBody>
                    <a:bodyPr/>
                    <a:lstStyle/>
                    <a:p>
                      <a:pPr marL="0" marR="35560" lvl="0" indent="0" algn="l" defTabSz="914400" rtl="0" eaLnBrk="1" fontAlgn="base" latinLnBrk="0" hangingPunct="1">
                        <a:lnSpc>
                          <a:spcPct val="100000"/>
                        </a:lnSpc>
                        <a:spcBef>
                          <a:spcPct val="0"/>
                        </a:spcBef>
                        <a:spcAft>
                          <a:spcPct val="0"/>
                        </a:spcAft>
                        <a:buNone/>
                      </a:pP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6C5"/>
                    </a:solidFill>
                  </a:tcPr>
                </a:tc>
                <a:extLst>
                  <a:ext uri="{0D108BD9-81ED-4DB2-BD59-A6C34878D82A}">
                    <a16:rowId xmlns:a16="http://schemas.microsoft.com/office/drawing/2014/main" val="10013"/>
                  </a:ext>
                </a:extLst>
              </a:tr>
            </a:tbl>
          </a:graphicData>
        </a:graphic>
      </p:graphicFrame>
      <p:sp>
        <p:nvSpPr>
          <p:cNvPr id="5" name="Title 1"/>
          <p:cNvSpPr>
            <a:spLocks noGrp="1"/>
          </p:cNvSpPr>
          <p:nvPr>
            <p:ph type="title"/>
          </p:nvPr>
        </p:nvSpPr>
        <p:spPr>
          <a:xfrm>
            <a:off x="133350" y="449637"/>
            <a:ext cx="8229600" cy="715962"/>
          </a:xfrm>
          <a:noFill/>
          <a:ln>
            <a:noFill/>
          </a:ln>
        </p:spPr>
        <p:txBody>
          <a:bodyPr/>
          <a:lstStyle/>
          <a:p>
            <a:r>
              <a:rPr lang="zh-CN" altLang="en-US" sz="2800" b="1" dirty="0">
                <a:ea typeface="宋体" panose="02010600030101010101" pitchFamily="2" charset="-122"/>
              </a:rPr>
              <a:t>联合国人口基金</a:t>
            </a:r>
            <a:r>
              <a:rPr lang="en-US" altLang="zh-CN" sz="2800" b="1" dirty="0" smtClean="0">
                <a:ea typeface="宋体" panose="02010600030101010101" pitchFamily="2" charset="-122"/>
              </a:rPr>
              <a:t>2016</a:t>
            </a:r>
            <a:r>
              <a:rPr lang="zh-CN" altLang="en-US" sz="2800" b="1" dirty="0" smtClean="0">
                <a:ea typeface="宋体" panose="02010600030101010101" pitchFamily="2" charset="-122"/>
              </a:rPr>
              <a:t>年</a:t>
            </a:r>
            <a:r>
              <a:rPr lang="zh-CN" altLang="en-US" sz="2800" b="1" dirty="0">
                <a:ea typeface="宋体" panose="02010600030101010101" pitchFamily="2" charset="-122"/>
              </a:rPr>
              <a:t>采购数</a:t>
            </a:r>
            <a:r>
              <a:rPr lang="zh-CN" altLang="en-US" sz="2800" b="1" dirty="0" smtClean="0">
                <a:ea typeface="宋体" panose="02010600030101010101" pitchFamily="2" charset="-122"/>
              </a:rPr>
              <a:t>据统计</a:t>
            </a:r>
            <a:r>
              <a:rPr lang="en-US" altLang="zh-CN" sz="2800" b="1" dirty="0">
                <a:ea typeface="宋体" panose="02010600030101010101" pitchFamily="2" charset="-122"/>
              </a:rPr>
              <a:t/>
            </a:r>
            <a:br>
              <a:rPr lang="en-US" altLang="zh-CN" sz="2800" b="1" dirty="0">
                <a:ea typeface="宋体" panose="02010600030101010101" pitchFamily="2" charset="-122"/>
              </a:rPr>
            </a:br>
            <a:r>
              <a:rPr lang="en-US" altLang="zh-CN" sz="2400" b="1" dirty="0" smtClean="0">
                <a:ea typeface="宋体" panose="02010600030101010101" pitchFamily="2" charset="-122"/>
              </a:rPr>
              <a:t>-</a:t>
            </a:r>
            <a:r>
              <a:rPr lang="zh-CN" altLang="en-US" sz="2400" b="1" dirty="0" smtClean="0">
                <a:ea typeface="宋体" panose="02010600030101010101" pitchFamily="2" charset="-122"/>
              </a:rPr>
              <a:t>从</a:t>
            </a:r>
            <a:r>
              <a:rPr lang="zh-CN" altLang="en-US" sz="2400" b="1" dirty="0">
                <a:ea typeface="宋体" panose="02010600030101010101" pitchFamily="2" charset="-122"/>
              </a:rPr>
              <a:t>发展</a:t>
            </a:r>
            <a:r>
              <a:rPr lang="zh-CN" altLang="en-US" sz="2400" b="1" dirty="0" smtClean="0">
                <a:ea typeface="宋体" panose="02010600030101010101" pitchFamily="2" charset="-122"/>
              </a:rPr>
              <a:t>中国家或过渡国家采购的数据</a:t>
            </a:r>
            <a:endParaRPr lang="zh-CN" altLang="en-US" sz="2400" b="1"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3350" y="449637"/>
            <a:ext cx="8229600" cy="715962"/>
          </a:xfrm>
          <a:noFill/>
          <a:ln>
            <a:noFill/>
          </a:ln>
        </p:spPr>
        <p:txBody>
          <a:bodyPr/>
          <a:lstStyle/>
          <a:p>
            <a:r>
              <a:rPr lang="zh-CN" altLang="en-US" sz="2800" b="1" dirty="0" smtClean="0">
                <a:ea typeface="宋体" panose="02010600030101010101" pitchFamily="2" charset="-122"/>
              </a:rPr>
              <a:t>参考：联</a:t>
            </a:r>
            <a:r>
              <a:rPr lang="zh-CN" altLang="en-US" sz="2800" b="1" dirty="0">
                <a:ea typeface="宋体" panose="02010600030101010101" pitchFamily="2" charset="-122"/>
              </a:rPr>
              <a:t>合国人口基金</a:t>
            </a:r>
            <a:r>
              <a:rPr lang="en-US" altLang="zh-CN" sz="2800" b="1" dirty="0" smtClean="0">
                <a:ea typeface="宋体" panose="02010600030101010101" pitchFamily="2" charset="-122"/>
              </a:rPr>
              <a:t>2015</a:t>
            </a:r>
            <a:r>
              <a:rPr lang="zh-CN" altLang="en-US" sz="2800" b="1" dirty="0" smtClean="0">
                <a:ea typeface="宋体" panose="02010600030101010101" pitchFamily="2" charset="-122"/>
              </a:rPr>
              <a:t>年</a:t>
            </a:r>
            <a:r>
              <a:rPr lang="zh-CN" altLang="en-US" sz="2800" b="1" dirty="0">
                <a:ea typeface="宋体" panose="02010600030101010101" pitchFamily="2" charset="-122"/>
              </a:rPr>
              <a:t>采购数</a:t>
            </a:r>
            <a:r>
              <a:rPr lang="zh-CN" altLang="en-US" sz="2800" b="1" dirty="0" smtClean="0">
                <a:ea typeface="宋体" panose="02010600030101010101" pitchFamily="2" charset="-122"/>
              </a:rPr>
              <a:t>据统计</a:t>
            </a:r>
            <a:r>
              <a:rPr lang="en-US" altLang="zh-CN" sz="2800" b="1" dirty="0">
                <a:ea typeface="宋体" panose="02010600030101010101" pitchFamily="2" charset="-122"/>
              </a:rPr>
              <a:t/>
            </a:r>
            <a:br>
              <a:rPr lang="en-US" altLang="zh-CN" sz="2800" b="1" dirty="0">
                <a:ea typeface="宋体" panose="02010600030101010101" pitchFamily="2" charset="-122"/>
              </a:rPr>
            </a:br>
            <a:r>
              <a:rPr lang="en-US" altLang="zh-CN" sz="2400" b="1" dirty="0" smtClean="0">
                <a:ea typeface="宋体" panose="02010600030101010101" pitchFamily="2" charset="-122"/>
              </a:rPr>
              <a:t>-</a:t>
            </a:r>
            <a:r>
              <a:rPr lang="zh-CN" altLang="en-US" sz="2400" b="1" dirty="0" smtClean="0">
                <a:ea typeface="宋体" panose="02010600030101010101" pitchFamily="2" charset="-122"/>
              </a:rPr>
              <a:t>从发展中国家或过渡国家采购的数据</a:t>
            </a:r>
            <a:endParaRPr lang="zh-CN" altLang="en-US" sz="2400" b="1" dirty="0">
              <a:ea typeface="宋体" panose="02010600030101010101" pitchFamily="2" charset="-122"/>
            </a:endParaRPr>
          </a:p>
        </p:txBody>
      </p:sp>
      <p:graphicFrame>
        <p:nvGraphicFramePr>
          <p:cNvPr id="3" name="Content Placeholder 2"/>
          <p:cNvGraphicFramePr>
            <a:graphicFrameLocks noGrp="1"/>
          </p:cNvGraphicFramePr>
          <p:nvPr>
            <p:ph idx="1"/>
          </p:nvPr>
        </p:nvGraphicFramePr>
        <p:xfrm>
          <a:off x="457200" y="1600200"/>
          <a:ext cx="8305800" cy="4992688"/>
        </p:xfrm>
        <a:graphic>
          <a:graphicData uri="http://schemas.openxmlformats.org/drawingml/2006/table">
            <a:tbl>
              <a:tblPr/>
              <a:tblGrid>
                <a:gridCol w="9144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470025">
                  <a:extLst>
                    <a:ext uri="{9D8B030D-6E8A-4147-A177-3AD203B41FA5}">
                      <a16:colId xmlns:a16="http://schemas.microsoft.com/office/drawing/2014/main" val="20002"/>
                    </a:ext>
                  </a:extLst>
                </a:gridCol>
                <a:gridCol w="1174750">
                  <a:extLst>
                    <a:ext uri="{9D8B030D-6E8A-4147-A177-3AD203B41FA5}">
                      <a16:colId xmlns:a16="http://schemas.microsoft.com/office/drawing/2014/main" val="20003"/>
                    </a:ext>
                  </a:extLst>
                </a:gridCol>
                <a:gridCol w="1317625">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tblGrid>
              <a:tr h="3048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FFFFFF"/>
                          </a:solidFill>
                          <a:latin typeface="Times New Roman" panose="02020603050405020304" pitchFamily="18" charset="0"/>
                          <a:ea typeface="宋体" panose="02010600030101010101" pitchFamily="2" charset="-122"/>
                        </a:rPr>
                        <a:t>国家</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FFFFFF"/>
                          </a:solidFill>
                          <a:latin typeface="Times New Roman" panose="02020603050405020304" pitchFamily="18" charset="0"/>
                          <a:ea typeface="宋体" panose="02010600030101010101" pitchFamily="2" charset="-122"/>
                        </a:rPr>
                        <a:t>避孕药具</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FFFFFF"/>
                          </a:solidFill>
                          <a:latin typeface="Times New Roman" panose="02020603050405020304" pitchFamily="18" charset="0"/>
                          <a:ea typeface="宋体" panose="02010600030101010101" pitchFamily="2" charset="-122"/>
                        </a:rPr>
                        <a:t>医疗设备</a:t>
                      </a:r>
                      <a:r>
                        <a:rPr lang="en-US" altLang="zh-CN" sz="1400" b="1" dirty="0">
                          <a:solidFill>
                            <a:srgbClr val="FFFFFF"/>
                          </a:solidFill>
                          <a:latin typeface="Times New Roman" panose="02020603050405020304" pitchFamily="18" charset="0"/>
                          <a:ea typeface="宋体" panose="02010600030101010101" pitchFamily="2" charset="-122"/>
                        </a:rPr>
                        <a:t>/</a:t>
                      </a:r>
                      <a:r>
                        <a:rPr lang="zh-CN" altLang="en-US" sz="1400" b="1" dirty="0">
                          <a:solidFill>
                            <a:srgbClr val="FFFFFF"/>
                          </a:solidFill>
                          <a:latin typeface="Times New Roman" panose="02020603050405020304" pitchFamily="18" charset="0"/>
                          <a:ea typeface="宋体" panose="02010600030101010101" pitchFamily="2" charset="-122"/>
                        </a:rPr>
                        <a:t>模型</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FFFFFF"/>
                          </a:solidFill>
                          <a:latin typeface="Times New Roman" panose="02020603050405020304" pitchFamily="18" charset="0"/>
                          <a:ea typeface="宋体" panose="02010600030101010101" pitchFamily="2" charset="-122"/>
                        </a:rPr>
                        <a:t>药品</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FFFFFF"/>
                          </a:solidFill>
                          <a:latin typeface="Times New Roman" panose="02020603050405020304" pitchFamily="18" charset="0"/>
                          <a:ea typeface="宋体" panose="02010600030101010101" pitchFamily="2" charset="-122"/>
                        </a:rPr>
                        <a:t>其它</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FFFFFF"/>
                          </a:solidFill>
                          <a:latin typeface="Times New Roman" panose="02020603050405020304" pitchFamily="18" charset="0"/>
                          <a:ea typeface="宋体" panose="02010600030101010101" pitchFamily="2" charset="-122"/>
                        </a:rPr>
                        <a:t>金额（美元）</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b="1" dirty="0">
                          <a:solidFill>
                            <a:srgbClr val="FFFFFF"/>
                          </a:solidFill>
                          <a:latin typeface="Times New Roman" panose="02020603050405020304" pitchFamily="18" charset="0"/>
                          <a:ea typeface="宋体" panose="02010600030101010101" pitchFamily="2" charset="-122"/>
                        </a:rPr>
                        <a:t>%</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000000"/>
                          </a:solidFill>
                          <a:latin typeface="Times New Roman" panose="02020603050405020304" pitchFamily="18" charset="0"/>
                          <a:ea typeface="宋体" panose="02010600030101010101" pitchFamily="2" charset="-122"/>
                        </a:rPr>
                        <a:t>印度</a:t>
                      </a:r>
                      <a:endParaRPr lang="zh-CN" altLang="en-US" sz="1400" b="1"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11,920,075</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584,538</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200,079</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4,504,022</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17,208,715</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11.57%</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1"/>
                  </a:ext>
                </a:extLst>
              </a:tr>
              <a:tr h="369888">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000000"/>
                          </a:solidFill>
                          <a:latin typeface="Times New Roman" panose="02020603050405020304" pitchFamily="18" charset="0"/>
                          <a:ea typeface="宋体" panose="02010600030101010101" pitchFamily="2" charset="-122"/>
                        </a:rPr>
                        <a:t>土耳其</a:t>
                      </a:r>
                      <a:endParaRPr lang="zh-CN" altLang="en-US" sz="1400" b="1"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3,459,154</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3,447,778</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6,906,931</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4.64%</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2"/>
                  </a:ext>
                </a:extLst>
              </a:tr>
              <a:tr h="3714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000000"/>
                          </a:solidFill>
                          <a:latin typeface="Times New Roman" panose="02020603050405020304" pitchFamily="18" charset="0"/>
                          <a:ea typeface="宋体" panose="02010600030101010101" pitchFamily="2" charset="-122"/>
                        </a:rPr>
                        <a:t>中国</a:t>
                      </a:r>
                      <a:endParaRPr lang="zh-CN" altLang="en-US" sz="1400" b="1"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2,420,314</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1,583,045</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182,636</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1,728,646</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5,914,641</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3.98%</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3"/>
                  </a:ext>
                </a:extLst>
              </a:tr>
              <a:tr h="369887">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000000"/>
                          </a:solidFill>
                          <a:latin typeface="Times New Roman" panose="02020603050405020304" pitchFamily="18" charset="0"/>
                          <a:ea typeface="宋体" panose="02010600030101010101" pitchFamily="2" charset="-122"/>
                        </a:rPr>
                        <a:t>马来西亚</a:t>
                      </a:r>
                      <a:endParaRPr lang="zh-CN" altLang="en-US" sz="1400" b="1"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4,263,404</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447,761</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4,711,165</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3.17%</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4"/>
                  </a:ext>
                </a:extLst>
              </a:tr>
              <a:tr h="3714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000000"/>
                          </a:solidFill>
                          <a:latin typeface="Times New Roman" panose="02020603050405020304" pitchFamily="18" charset="0"/>
                          <a:ea typeface="宋体" panose="02010600030101010101" pitchFamily="2" charset="-122"/>
                        </a:rPr>
                        <a:t>津巴布韦</a:t>
                      </a:r>
                      <a:endParaRPr lang="zh-CN" altLang="en-US" sz="1400" b="1"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34,950</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188,690</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9,235</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4,374,349</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4,607,225</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3.10%</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5"/>
                  </a:ext>
                </a:extLst>
              </a:tr>
              <a:tr h="369888">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000000"/>
                          </a:solidFill>
                          <a:latin typeface="Times New Roman" panose="02020603050405020304" pitchFamily="18" charset="0"/>
                          <a:ea typeface="宋体" panose="02010600030101010101" pitchFamily="2" charset="-122"/>
                        </a:rPr>
                        <a:t>阿富汗</a:t>
                      </a:r>
                      <a:endParaRPr lang="zh-CN" altLang="en-US" sz="1400" b="1"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521,546</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4,066,153</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4,587,699</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3.08%</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6"/>
                  </a:ext>
                </a:extLst>
              </a:tr>
              <a:tr h="3714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000000"/>
                          </a:solidFill>
                          <a:latin typeface="Times New Roman" panose="02020603050405020304" pitchFamily="18" charset="0"/>
                          <a:ea typeface="宋体" panose="02010600030101010101" pitchFamily="2" charset="-122"/>
                        </a:rPr>
                        <a:t>刚果</a:t>
                      </a:r>
                      <a:endParaRPr lang="zh-CN" altLang="en-US" sz="1400" b="1"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103,434</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30,370</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4,121,441</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4,255,245</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2.86%</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7"/>
                  </a:ext>
                </a:extLst>
              </a:tr>
              <a:tr h="3714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000000"/>
                          </a:solidFill>
                          <a:latin typeface="Times New Roman" panose="02020603050405020304" pitchFamily="18" charset="0"/>
                          <a:ea typeface="宋体" panose="02010600030101010101" pitchFamily="2" charset="-122"/>
                        </a:rPr>
                        <a:t>塞拉利昂</a:t>
                      </a:r>
                      <a:endParaRPr lang="zh-CN" altLang="en-US" sz="1400" b="1"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24,999</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4,165,248</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4,190,247</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2.82%</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8"/>
                  </a:ext>
                </a:extLst>
              </a:tr>
              <a:tr h="369887">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000000"/>
                          </a:solidFill>
                          <a:latin typeface="Times New Roman" panose="02020603050405020304" pitchFamily="18" charset="0"/>
                          <a:ea typeface="宋体" panose="02010600030101010101" pitchFamily="2" charset="-122"/>
                        </a:rPr>
                        <a:t>泰国</a:t>
                      </a:r>
                      <a:endParaRPr lang="zh-CN" altLang="en-US" sz="1400" b="1"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2,274,292</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60</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1,553,390</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3,827,743</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2.57%</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9"/>
                  </a:ext>
                </a:extLst>
              </a:tr>
              <a:tr h="3714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000000"/>
                          </a:solidFill>
                          <a:latin typeface="Times New Roman" panose="02020603050405020304" pitchFamily="18" charset="0"/>
                          <a:ea typeface="宋体" panose="02010600030101010101" pitchFamily="2" charset="-122"/>
                        </a:rPr>
                        <a:t>马拉维</a:t>
                      </a:r>
                      <a:endParaRPr lang="zh-CN" altLang="en-US" sz="1400" b="1"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43,490</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5,893</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3,174,013</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3,223,396</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2.17%</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0"/>
                  </a:ext>
                </a:extLst>
              </a:tr>
              <a:tr h="369888">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000000"/>
                          </a:solidFill>
                          <a:latin typeface="Times New Roman" panose="02020603050405020304" pitchFamily="18" charset="0"/>
                          <a:ea typeface="宋体" panose="02010600030101010101" pitchFamily="2" charset="-122"/>
                        </a:rPr>
                        <a:t>其它</a:t>
                      </a:r>
                      <a:endParaRPr lang="zh-CN" altLang="en-US" sz="1400" b="1"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3,510,901</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7,702,476</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784,586</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77,304,167</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89,302,130</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60.04%</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11"/>
                  </a:ext>
                </a:extLst>
              </a:tr>
              <a:tr h="3048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000000"/>
                          </a:solidFill>
                          <a:latin typeface="Times New Roman" panose="02020603050405020304" pitchFamily="18" charset="0"/>
                          <a:ea typeface="宋体" panose="02010600030101010101" pitchFamily="2" charset="-122"/>
                        </a:rPr>
                        <a:t>总计</a:t>
                      </a:r>
                      <a:endParaRPr lang="en-US" altLang="zh-CN" sz="1400" b="1" dirty="0">
                        <a:solidFill>
                          <a:srgbClr val="000000"/>
                        </a:solidFill>
                        <a:latin typeface="Times New Roman" panose="02020603050405020304" pitchFamily="18" charset="0"/>
                        <a:ea typeface="宋体" panose="02010600030101010101" pitchFamily="2" charset="-122"/>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24,423,937</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14,211,372</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1,212,859</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108,886,968</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148,735,136</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100%</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2"/>
                  </a:ext>
                </a:extLst>
              </a:tr>
              <a:tr h="3048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b="1" dirty="0">
                          <a:solidFill>
                            <a:srgbClr val="000000"/>
                          </a:solidFill>
                          <a:latin typeface="Times New Roman" panose="02020603050405020304" pitchFamily="18" charset="0"/>
                          <a:ea typeface="宋体" panose="02010600030101010101" pitchFamily="2" charset="-122"/>
                        </a:rPr>
                        <a:t>%</a:t>
                      </a:r>
                      <a:r>
                        <a:rPr lang="zh-CN" altLang="en-US" sz="1400" b="1" dirty="0">
                          <a:solidFill>
                            <a:srgbClr val="000000"/>
                          </a:solidFill>
                          <a:latin typeface="Times New Roman" panose="02020603050405020304" pitchFamily="18" charset="0"/>
                          <a:ea typeface="宋体" panose="02010600030101010101" pitchFamily="2" charset="-122"/>
                        </a:rPr>
                        <a:t>总计</a:t>
                      </a:r>
                      <a:endParaRPr lang="en-US" altLang="zh-CN" sz="1400" b="1" dirty="0">
                        <a:solidFill>
                          <a:srgbClr val="000000"/>
                        </a:solidFill>
                        <a:latin typeface="Times New Roman" panose="02020603050405020304" pitchFamily="18" charset="0"/>
                        <a:ea typeface="宋体" panose="02010600030101010101" pitchFamily="2" charset="-122"/>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16.42%</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9.55%</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0.82%</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73.21%</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dirty="0">
                          <a:solidFill>
                            <a:srgbClr val="000000"/>
                          </a:solidFill>
                          <a:latin typeface="Times New Roman" panose="02020603050405020304" pitchFamily="18" charset="0"/>
                        </a:rPr>
                        <a:t>100.00%</a:t>
                      </a: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endParaRPr lang="zh-CN" altLang="en-US" sz="1400" dirty="0">
                        <a:solidFill>
                          <a:srgbClr val="000000"/>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534384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zh-CN" altLang="en-US" sz="2800" dirty="0" smtClean="0"/>
              <a:t>联合国人口基金采购目录（节选）</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2350992151"/>
              </p:ext>
            </p:extLst>
          </p:nvPr>
        </p:nvGraphicFramePr>
        <p:xfrm>
          <a:off x="152400" y="990600"/>
          <a:ext cx="8839200" cy="5720157"/>
        </p:xfrm>
        <a:graphic>
          <a:graphicData uri="http://schemas.openxmlformats.org/drawingml/2006/table">
            <a:tbl>
              <a:tblPr>
                <a:tableStyleId>{5C22544A-7EE6-4342-B048-85BDC9FD1C3A}</a:tableStyleId>
              </a:tblPr>
              <a:tblGrid>
                <a:gridCol w="2229017">
                  <a:extLst>
                    <a:ext uri="{9D8B030D-6E8A-4147-A177-3AD203B41FA5}">
                      <a16:colId xmlns:a16="http://schemas.microsoft.com/office/drawing/2014/main" val="20000"/>
                    </a:ext>
                  </a:extLst>
                </a:gridCol>
                <a:gridCol w="6610183">
                  <a:extLst>
                    <a:ext uri="{9D8B030D-6E8A-4147-A177-3AD203B41FA5}">
                      <a16:colId xmlns:a16="http://schemas.microsoft.com/office/drawing/2014/main" val="20001"/>
                    </a:ext>
                  </a:extLst>
                </a:gridCol>
              </a:tblGrid>
              <a:tr h="192511">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b="1" u="none" strike="noStrike" dirty="0">
                          <a:effectLst/>
                          <a:latin typeface="Calibri" panose="020F0502020204030204" charset="0"/>
                          <a:cs typeface="Calibri" panose="020F0502020204030204" charset="0"/>
                        </a:rPr>
                        <a:t>中文</a:t>
                      </a:r>
                      <a:endParaRPr lang="zh-CN" altLang="en-US" sz="1400" b="1" i="0" u="none" strike="noStrike" dirty="0">
                        <a:solidFill>
                          <a:srgbClr val="000000"/>
                        </a:solidFill>
                        <a:effectLst/>
                        <a:latin typeface="Calibri" panose="020F0502020204030204" charset="0"/>
                        <a:cs typeface="Calibri" panose="020F0502020204030204" charset="0"/>
                      </a:endParaRPr>
                    </a:p>
                  </a:txBody>
                  <a:tcPr marL="6826" marR="6826" marT="6826" marB="0" anchor="b"/>
                </a:tc>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b="1" u="none" strike="noStrike" dirty="0">
                          <a:effectLst/>
                          <a:latin typeface="Calibri" panose="020F0502020204030204" charset="0"/>
                          <a:cs typeface="Calibri" panose="020F0502020204030204" charset="0"/>
                        </a:rPr>
                        <a:t>举例</a:t>
                      </a:r>
                      <a:endParaRPr lang="zh-CN" altLang="en-US" sz="1400" b="1" i="0" u="none" strike="noStrike" dirty="0">
                        <a:solidFill>
                          <a:srgbClr val="000000"/>
                        </a:solidFill>
                        <a:effectLst/>
                        <a:latin typeface="Calibri" panose="020F0502020204030204" charset="0"/>
                        <a:cs typeface="Calibri" panose="020F0502020204030204" charset="0"/>
                      </a:endParaRPr>
                    </a:p>
                  </a:txBody>
                  <a:tcPr marL="6826" marR="6826" marT="6826" marB="0" anchor="b"/>
                </a:tc>
                <a:extLst>
                  <a:ext uri="{0D108BD9-81ED-4DB2-BD59-A6C34878D82A}">
                    <a16:rowId xmlns:a16="http://schemas.microsoft.com/office/drawing/2014/main" val="10000"/>
                  </a:ext>
                </a:extLst>
              </a:tr>
              <a:tr h="327242">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b="1" u="none" strike="noStrike" dirty="0">
                          <a:effectLst/>
                          <a:latin typeface="Calibri" panose="020F0502020204030204" charset="0"/>
                          <a:cs typeface="Calibri" panose="020F0502020204030204" charset="0"/>
                        </a:rPr>
                        <a:t>麻醉与复苏设备</a:t>
                      </a:r>
                      <a:endParaRPr lang="zh-CN" altLang="en-US" sz="1400" b="1" i="0" u="none" strike="noStrike" dirty="0">
                        <a:solidFill>
                          <a:srgbClr val="000000"/>
                        </a:solidFill>
                        <a:effectLst/>
                        <a:latin typeface="Calibri" panose="020F0502020204030204" charset="0"/>
                        <a:cs typeface="Calibri" panose="020F0502020204030204" charset="0"/>
                      </a:endParaRPr>
                    </a:p>
                  </a:txBody>
                  <a:tcPr marL="6826" marR="6826" marT="6826" marB="0" anchor="b"/>
                </a:tc>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u="none" strike="noStrike" dirty="0">
                          <a:effectLst/>
                        </a:rPr>
                        <a:t>麻醉机，吸引器，育儿箱，输液泵，血氧计，复苏器，复苏床，吸引泵，注射泵，</a:t>
                      </a:r>
                      <a:endParaRPr lang="zh-CN" altLang="en-US" sz="1400" b="0" i="0" u="none" strike="noStrike" dirty="0">
                        <a:solidFill>
                          <a:srgbClr val="000000"/>
                        </a:solidFill>
                        <a:effectLst/>
                        <a:latin typeface="Calibri" panose="020F0502020204030204" charset="0"/>
                      </a:endParaRPr>
                    </a:p>
                  </a:txBody>
                  <a:tcPr marL="6826" marR="6826" marT="6826" marB="0" anchor="b"/>
                </a:tc>
                <a:extLst>
                  <a:ext uri="{0D108BD9-81ED-4DB2-BD59-A6C34878D82A}">
                    <a16:rowId xmlns:a16="http://schemas.microsoft.com/office/drawing/2014/main" val="10001"/>
                  </a:ext>
                </a:extLst>
              </a:tr>
              <a:tr h="934847">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b="1" u="none" strike="noStrike" dirty="0">
                          <a:effectLst/>
                          <a:latin typeface="Calibri" panose="020F0502020204030204" charset="0"/>
                          <a:cs typeface="Calibri" panose="020F0502020204030204" charset="0"/>
                        </a:rPr>
                        <a:t>解剖模型</a:t>
                      </a:r>
                      <a:endParaRPr lang="zh-CN" altLang="en-US" sz="1400" b="1" i="0" u="none" strike="noStrike" dirty="0">
                        <a:solidFill>
                          <a:srgbClr val="000000"/>
                        </a:solidFill>
                        <a:effectLst/>
                        <a:latin typeface="Calibri" panose="020F0502020204030204" charset="0"/>
                        <a:cs typeface="Calibri" panose="020F0502020204030204" charset="0"/>
                      </a:endParaRPr>
                    </a:p>
                  </a:txBody>
                  <a:tcPr marL="6826" marR="6826" marT="6826" marB="0" anchor="b"/>
                </a:tc>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u="none" strike="noStrike" dirty="0">
                          <a:effectLst/>
                        </a:rPr>
                        <a:t>分娩模型、正常及病理宫颈模型、胎儿发育模型、皮下植入训练模型、乳房检查模型、母乳喂养模拟器、正常非复杂性分娩模型、高级分娩模拟器、女性尿道导管模型、女性避孕模拟器、人体高级护理模型、女性骨盆模型、妇科检查模拟器、产后出血预防及应对模拟器、宫内节育器训练模拟器、触诊模拟器、男用避孕套模型、男性骨盆模型、新生儿复苏模拟器、无手术刀输精管切除术模型、会阴缝合和修复模拟器、胎盘模型、人类骨骼模型、子宫模型</a:t>
                      </a:r>
                      <a:endParaRPr lang="zh-CN" altLang="en-US" sz="1400" b="0" i="0" u="none" strike="noStrike" dirty="0">
                        <a:solidFill>
                          <a:srgbClr val="000000"/>
                        </a:solidFill>
                        <a:effectLst/>
                        <a:latin typeface="Calibri" panose="020F0502020204030204" charset="0"/>
                      </a:endParaRPr>
                    </a:p>
                  </a:txBody>
                  <a:tcPr marL="6826" marR="6826" marT="6826" marB="0" anchor="b"/>
                </a:tc>
                <a:extLst>
                  <a:ext uri="{0D108BD9-81ED-4DB2-BD59-A6C34878D82A}">
                    <a16:rowId xmlns:a16="http://schemas.microsoft.com/office/drawing/2014/main" val="10002"/>
                  </a:ext>
                </a:extLst>
              </a:tr>
              <a:tr h="490863">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b="1" u="none" strike="noStrike" dirty="0">
                          <a:solidFill>
                            <a:schemeClr val="tx1"/>
                          </a:solidFill>
                          <a:effectLst/>
                          <a:latin typeface="Calibri" panose="020F0502020204030204" charset="0"/>
                          <a:cs typeface="Calibri" panose="020F0502020204030204" charset="0"/>
                        </a:rPr>
                        <a:t>医院设备与家具</a:t>
                      </a:r>
                      <a:endParaRPr lang="zh-CN" altLang="en-US" sz="1400" b="1" i="0" u="none" strike="noStrike" dirty="0">
                        <a:solidFill>
                          <a:schemeClr val="tx1"/>
                        </a:solidFill>
                        <a:effectLst/>
                        <a:latin typeface="Calibri" panose="020F0502020204030204" charset="0"/>
                        <a:cs typeface="Calibri" panose="020F0502020204030204" charset="0"/>
                      </a:endParaRPr>
                    </a:p>
                  </a:txBody>
                  <a:tcPr marL="6826" marR="6826" marT="6826" marB="0" anchor="b"/>
                </a:tc>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u="none" strike="noStrike" dirty="0">
                          <a:solidFill>
                            <a:schemeClr val="tx1"/>
                          </a:solidFill>
                          <a:effectLst/>
                        </a:rPr>
                        <a:t>病床、柜子、婴儿床、手术台、脚凳、输液支架、担架、检查台、婴儿护理台、妇科手术台、手推车、轮椅</a:t>
                      </a:r>
                      <a:endParaRPr lang="zh-CN" altLang="en-US" sz="1400" b="0" i="0" u="none" strike="noStrike" dirty="0">
                        <a:solidFill>
                          <a:schemeClr val="tx1"/>
                        </a:solidFill>
                        <a:effectLst/>
                        <a:latin typeface="Calibri" panose="020F0502020204030204" charset="0"/>
                      </a:endParaRPr>
                    </a:p>
                  </a:txBody>
                  <a:tcPr marL="6826" marR="6826" marT="6826" marB="0" anchor="b"/>
                </a:tc>
                <a:extLst>
                  <a:ext uri="{0D108BD9-81ED-4DB2-BD59-A6C34878D82A}">
                    <a16:rowId xmlns:a16="http://schemas.microsoft.com/office/drawing/2014/main" val="10003"/>
                  </a:ext>
                </a:extLst>
              </a:tr>
              <a:tr h="490863">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b="1" u="none" strike="noStrike" dirty="0">
                          <a:solidFill>
                            <a:schemeClr val="tx1"/>
                          </a:solidFill>
                          <a:effectLst/>
                          <a:latin typeface="Calibri" panose="020F0502020204030204" charset="0"/>
                          <a:cs typeface="Calibri" panose="020F0502020204030204" charset="0"/>
                        </a:rPr>
                        <a:t>医疗诊断设备和供给</a:t>
                      </a:r>
                      <a:endParaRPr lang="zh-CN" altLang="en-US" sz="1400" b="1" i="0" u="none" strike="noStrike" dirty="0">
                        <a:solidFill>
                          <a:schemeClr val="tx1"/>
                        </a:solidFill>
                        <a:effectLst/>
                        <a:latin typeface="Calibri" panose="020F0502020204030204" charset="0"/>
                        <a:cs typeface="Calibri" panose="020F0502020204030204" charset="0"/>
                      </a:endParaRPr>
                    </a:p>
                  </a:txBody>
                  <a:tcPr marL="6826" marR="6826" marT="6826" marB="0" anchor="b"/>
                </a:tc>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u="none" strike="noStrike" dirty="0">
                          <a:solidFill>
                            <a:schemeClr val="tx1"/>
                          </a:solidFill>
                          <a:effectLst/>
                        </a:rPr>
                        <a:t>超声仪、细胞分析仪、血型分析器、多普勒检测仪、手电筒、血球球蛋白分析器、身高测量仪、妊娠计算器、婴儿大小测量仪、体重计、血压计、体温计</a:t>
                      </a:r>
                      <a:endParaRPr lang="zh-CN" altLang="en-US" sz="1400" b="0" i="0" u="none" strike="noStrike" dirty="0">
                        <a:solidFill>
                          <a:schemeClr val="tx1"/>
                        </a:solidFill>
                        <a:effectLst/>
                        <a:latin typeface="Calibri" panose="020F0502020204030204" charset="0"/>
                      </a:endParaRPr>
                    </a:p>
                  </a:txBody>
                  <a:tcPr marL="6826" marR="6826" marT="6826" marB="0" anchor="b"/>
                </a:tc>
                <a:extLst>
                  <a:ext uri="{0D108BD9-81ED-4DB2-BD59-A6C34878D82A}">
                    <a16:rowId xmlns:a16="http://schemas.microsoft.com/office/drawing/2014/main" val="10004"/>
                  </a:ext>
                </a:extLst>
              </a:tr>
              <a:tr h="490863">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b="1" u="none" strike="noStrike" dirty="0">
                          <a:solidFill>
                            <a:schemeClr val="tx1"/>
                          </a:solidFill>
                          <a:effectLst/>
                          <a:latin typeface="Calibri" panose="020F0502020204030204" charset="0"/>
                          <a:cs typeface="Calibri" panose="020F0502020204030204" charset="0"/>
                        </a:rPr>
                        <a:t>医疗和手术仪器</a:t>
                      </a:r>
                      <a:endParaRPr lang="zh-CN" altLang="en-US" sz="1400" b="1" i="0" u="none" strike="noStrike" dirty="0">
                        <a:solidFill>
                          <a:schemeClr val="tx1"/>
                        </a:solidFill>
                        <a:effectLst/>
                        <a:latin typeface="Calibri" panose="020F0502020204030204" charset="0"/>
                        <a:cs typeface="Calibri" panose="020F0502020204030204" charset="0"/>
                      </a:endParaRPr>
                    </a:p>
                  </a:txBody>
                  <a:tcPr marL="6826" marR="6826" marT="6826" marB="0" anchor="b"/>
                </a:tc>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u="none" strike="noStrike" dirty="0">
                          <a:solidFill>
                            <a:schemeClr val="tx1"/>
                          </a:solidFill>
                          <a:effectLst/>
                        </a:rPr>
                        <a:t>手术刀、肠钳、脐带钳、子宫刮、断头钩、子宫扩张器、镊子、瘘挂钩、缝合针、穿孔器、牵引器、刀片、手术剪、镜检器、手术夹、真空抽取器</a:t>
                      </a:r>
                      <a:endParaRPr lang="zh-CN" altLang="en-US" sz="1400" b="0" i="0" u="none" strike="noStrike" dirty="0">
                        <a:solidFill>
                          <a:schemeClr val="tx1"/>
                        </a:solidFill>
                        <a:effectLst/>
                        <a:latin typeface="Calibri" panose="020F0502020204030204" charset="0"/>
                      </a:endParaRPr>
                    </a:p>
                  </a:txBody>
                  <a:tcPr marL="6826" marR="6826" marT="6826" marB="0" anchor="b"/>
                </a:tc>
                <a:extLst>
                  <a:ext uri="{0D108BD9-81ED-4DB2-BD59-A6C34878D82A}">
                    <a16:rowId xmlns:a16="http://schemas.microsoft.com/office/drawing/2014/main" val="10005"/>
                  </a:ext>
                </a:extLst>
              </a:tr>
              <a:tr h="192511">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b="1" u="none" strike="noStrike" dirty="0">
                          <a:solidFill>
                            <a:schemeClr val="tx1"/>
                          </a:solidFill>
                          <a:effectLst/>
                          <a:latin typeface="Calibri" panose="020F0502020204030204" charset="0"/>
                          <a:cs typeface="Calibri" panose="020F0502020204030204" charset="0"/>
                        </a:rPr>
                        <a:t>医用服装和纺织品</a:t>
                      </a:r>
                      <a:endParaRPr lang="zh-CN" altLang="en-US" sz="1400" b="1" i="0" u="none" strike="noStrike" dirty="0">
                        <a:solidFill>
                          <a:schemeClr val="tx1"/>
                        </a:solidFill>
                        <a:effectLst/>
                        <a:latin typeface="Calibri" panose="020F0502020204030204" charset="0"/>
                        <a:cs typeface="Calibri" panose="020F0502020204030204" charset="0"/>
                      </a:endParaRPr>
                    </a:p>
                  </a:txBody>
                  <a:tcPr marL="6826" marR="6826" marT="6826" marB="0" anchor="b"/>
                </a:tc>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u="none" strike="noStrike" dirty="0">
                          <a:solidFill>
                            <a:schemeClr val="tx1"/>
                          </a:solidFill>
                          <a:effectLst/>
                        </a:rPr>
                        <a:t>围裙、床单、棉衣、纱布、纸板、玻璃</a:t>
                      </a:r>
                      <a:endParaRPr lang="zh-CN" altLang="en-US" sz="1400" b="0" i="0" u="none" strike="noStrike" dirty="0">
                        <a:solidFill>
                          <a:schemeClr val="tx1"/>
                        </a:solidFill>
                        <a:effectLst/>
                        <a:latin typeface="Calibri" panose="020F0502020204030204" charset="0"/>
                      </a:endParaRPr>
                    </a:p>
                  </a:txBody>
                  <a:tcPr marL="6826" marR="6826" marT="6826" marB="0" anchor="b"/>
                </a:tc>
                <a:extLst>
                  <a:ext uri="{0D108BD9-81ED-4DB2-BD59-A6C34878D82A}">
                    <a16:rowId xmlns:a16="http://schemas.microsoft.com/office/drawing/2014/main" val="10006"/>
                  </a:ext>
                </a:extLst>
              </a:tr>
              <a:tr h="327242">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b="1" u="none" strike="noStrike" dirty="0">
                          <a:solidFill>
                            <a:schemeClr val="tx1"/>
                          </a:solidFill>
                          <a:effectLst/>
                          <a:latin typeface="Calibri" panose="020F0502020204030204" charset="0"/>
                          <a:cs typeface="Calibri" panose="020F0502020204030204" charset="0"/>
                        </a:rPr>
                        <a:t>医用电子设备</a:t>
                      </a:r>
                      <a:endParaRPr lang="zh-CN" altLang="en-US" sz="1400" b="1" i="0" u="none" strike="noStrike" dirty="0">
                        <a:solidFill>
                          <a:schemeClr val="tx1"/>
                        </a:solidFill>
                        <a:effectLst/>
                        <a:latin typeface="Calibri" panose="020F0502020204030204" charset="0"/>
                        <a:cs typeface="Calibri" panose="020F0502020204030204" charset="0"/>
                      </a:endParaRPr>
                    </a:p>
                  </a:txBody>
                  <a:tcPr marL="6826" marR="6826" marT="6826" marB="0" anchor="b"/>
                </a:tc>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u="none" strike="noStrike" dirty="0">
                          <a:solidFill>
                            <a:schemeClr val="tx1"/>
                          </a:solidFill>
                          <a:effectLst/>
                        </a:rPr>
                        <a:t>低温冷冻器、检查光源、手术光源、床头监视器、冰箱、保温箱、带电手术台</a:t>
                      </a:r>
                      <a:endParaRPr lang="zh-CN" altLang="en-US" sz="1400" b="0" i="0" u="none" strike="noStrike" dirty="0">
                        <a:solidFill>
                          <a:schemeClr val="tx1"/>
                        </a:solidFill>
                        <a:effectLst/>
                        <a:latin typeface="Calibri" panose="020F0502020204030204" charset="0"/>
                      </a:endParaRPr>
                    </a:p>
                  </a:txBody>
                  <a:tcPr marL="6826" marR="6826" marT="6826" marB="0" anchor="b"/>
                </a:tc>
                <a:extLst>
                  <a:ext uri="{0D108BD9-81ED-4DB2-BD59-A6C34878D82A}">
                    <a16:rowId xmlns:a16="http://schemas.microsoft.com/office/drawing/2014/main" val="10007"/>
                  </a:ext>
                </a:extLst>
              </a:tr>
              <a:tr h="327242">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b="1" u="none" strike="noStrike" dirty="0">
                          <a:solidFill>
                            <a:schemeClr val="tx1"/>
                          </a:solidFill>
                          <a:effectLst/>
                          <a:latin typeface="Calibri" panose="020F0502020204030204" charset="0"/>
                          <a:cs typeface="Calibri" panose="020F0502020204030204" charset="0"/>
                        </a:rPr>
                        <a:t>医用消毒设备</a:t>
                      </a:r>
                      <a:endParaRPr lang="zh-CN" altLang="en-US" sz="1400" b="1" i="0" u="none" strike="noStrike" dirty="0">
                        <a:solidFill>
                          <a:schemeClr val="tx1"/>
                        </a:solidFill>
                        <a:effectLst/>
                        <a:latin typeface="Calibri" panose="020F0502020204030204" charset="0"/>
                        <a:cs typeface="Calibri" panose="020F0502020204030204" charset="0"/>
                      </a:endParaRPr>
                    </a:p>
                  </a:txBody>
                  <a:tcPr marL="6826" marR="6826" marT="6826" marB="0" anchor="b"/>
                </a:tc>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u="none" strike="noStrike" dirty="0">
                          <a:solidFill>
                            <a:schemeClr val="tx1"/>
                          </a:solidFill>
                          <a:effectLst/>
                        </a:rPr>
                        <a:t>指示器、灭菌纸、灭菌桶、灭菌器、煤油、炉子、计时器</a:t>
                      </a:r>
                      <a:endParaRPr lang="zh-CN" altLang="en-US" sz="1400" b="0" i="0" u="none" strike="noStrike" dirty="0">
                        <a:solidFill>
                          <a:schemeClr val="tx1"/>
                        </a:solidFill>
                        <a:effectLst/>
                        <a:latin typeface="Calibri" panose="020F0502020204030204" charset="0"/>
                      </a:endParaRPr>
                    </a:p>
                  </a:txBody>
                  <a:tcPr marL="6826" marR="6826" marT="6826" marB="0" anchor="b"/>
                </a:tc>
                <a:extLst>
                  <a:ext uri="{0D108BD9-81ED-4DB2-BD59-A6C34878D82A}">
                    <a16:rowId xmlns:a16="http://schemas.microsoft.com/office/drawing/2014/main" val="10008"/>
                  </a:ext>
                </a:extLst>
              </a:tr>
              <a:tr h="654484">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b="1" u="none" strike="noStrike" dirty="0">
                          <a:solidFill>
                            <a:schemeClr val="tx1"/>
                          </a:solidFill>
                          <a:effectLst/>
                          <a:latin typeface="Calibri" panose="020F0502020204030204" charset="0"/>
                          <a:cs typeface="Calibri" panose="020F0502020204030204" charset="0"/>
                        </a:rPr>
                        <a:t>医疗供应</a:t>
                      </a:r>
                      <a:endParaRPr lang="zh-CN" altLang="en-US" sz="1400" b="1" i="0" u="none" strike="noStrike" dirty="0">
                        <a:solidFill>
                          <a:schemeClr val="tx1"/>
                        </a:solidFill>
                        <a:effectLst/>
                        <a:latin typeface="Calibri" panose="020F0502020204030204" charset="0"/>
                        <a:cs typeface="Calibri" panose="020F0502020204030204" charset="0"/>
                      </a:endParaRPr>
                    </a:p>
                  </a:txBody>
                  <a:tcPr marL="6826" marR="6826" marT="6826" marB="0" anchor="b"/>
                </a:tc>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u="none" strike="noStrike" dirty="0">
                          <a:solidFill>
                            <a:schemeClr val="tx1"/>
                          </a:solidFill>
                          <a:effectLst/>
                        </a:rPr>
                        <a:t>人工气道、羊水钩、非充气式抗休克服装、毯子、安全盒、插管、尿道导管、输血套装、纱布、消毒棉、血袋、刷子、密封袋、手套、针、石膏、绷带、创口贴、袖带、缝合线、注射器、胶带、集尿袋</a:t>
                      </a:r>
                      <a:endParaRPr lang="zh-CN" altLang="en-US" sz="1400" b="0" i="0" u="none" strike="noStrike" dirty="0">
                        <a:solidFill>
                          <a:schemeClr val="tx1"/>
                        </a:solidFill>
                        <a:effectLst/>
                        <a:latin typeface="Calibri" panose="020F0502020204030204" charset="0"/>
                      </a:endParaRPr>
                    </a:p>
                  </a:txBody>
                  <a:tcPr marL="6826" marR="6826" marT="6826" marB="0" anchor="b"/>
                </a:tc>
                <a:extLst>
                  <a:ext uri="{0D108BD9-81ED-4DB2-BD59-A6C34878D82A}">
                    <a16:rowId xmlns:a16="http://schemas.microsoft.com/office/drawing/2014/main" val="10009"/>
                  </a:ext>
                </a:extLst>
              </a:tr>
              <a:tr h="192511">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b="1" u="none" strike="noStrike" dirty="0">
                          <a:effectLst/>
                          <a:latin typeface="Calibri" panose="020F0502020204030204" charset="0"/>
                          <a:cs typeface="Calibri" panose="020F0502020204030204" charset="0"/>
                        </a:rPr>
                        <a:t>医疗器皿</a:t>
                      </a:r>
                      <a:endParaRPr lang="zh-CN" altLang="en-US" sz="1400" b="1" i="0" u="none" strike="noStrike" dirty="0">
                        <a:solidFill>
                          <a:srgbClr val="000000"/>
                        </a:solidFill>
                        <a:effectLst/>
                        <a:latin typeface="Calibri" panose="020F0502020204030204" charset="0"/>
                        <a:cs typeface="Calibri" panose="020F0502020204030204" charset="0"/>
                      </a:endParaRPr>
                    </a:p>
                  </a:txBody>
                  <a:tcPr marL="6826" marR="6826" marT="6826" marB="0" anchor="b"/>
                </a:tc>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b"/>
                      <a:r>
                        <a:rPr lang="zh-CN" altLang="en-US" sz="1400" u="none" strike="noStrike" dirty="0">
                          <a:effectLst/>
                        </a:rPr>
                        <a:t>腰形盘、盆、药罐、保温盒、托盘、桌子</a:t>
                      </a:r>
                      <a:endParaRPr lang="zh-CN" altLang="en-US" sz="1400" b="0" i="0" u="none" strike="noStrike" dirty="0">
                        <a:solidFill>
                          <a:srgbClr val="000000"/>
                        </a:solidFill>
                        <a:effectLst/>
                        <a:latin typeface="Calibri" panose="020F0502020204030204" charset="0"/>
                      </a:endParaRPr>
                    </a:p>
                  </a:txBody>
                  <a:tcPr marL="6826" marR="6826" marT="6826" marB="0" anchor="b"/>
                </a:tc>
                <a:extLst>
                  <a:ext uri="{0D108BD9-81ED-4DB2-BD59-A6C34878D82A}">
                    <a16:rowId xmlns:a16="http://schemas.microsoft.com/office/drawing/2014/main" val="10010"/>
                  </a:ext>
                </a:extLst>
              </a:tr>
              <a:tr h="192511">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ctr"/>
                      <a:r>
                        <a:rPr lang="zh-CN" altLang="en-US" sz="1400" b="1" u="none" strike="noStrike" dirty="0">
                          <a:effectLst/>
                          <a:latin typeface="Calibri" panose="020F0502020204030204" charset="0"/>
                          <a:cs typeface="Calibri" panose="020F0502020204030204" charset="0"/>
                        </a:rPr>
                        <a:t>卫生包</a:t>
                      </a:r>
                      <a:endParaRPr lang="zh-CN" altLang="en-US" sz="1400" b="1" i="0" u="none" strike="noStrike" dirty="0">
                        <a:solidFill>
                          <a:srgbClr val="000000"/>
                        </a:solidFill>
                        <a:effectLst/>
                        <a:latin typeface="Calibri" panose="020F0502020204030204" charset="0"/>
                        <a:cs typeface="Calibri" panose="020F0502020204030204" charset="0"/>
                      </a:endParaRPr>
                    </a:p>
                  </a:txBody>
                  <a:tcPr marL="6826" marR="6826" marT="6826" marB="0" anchor="ctr"/>
                </a:tc>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charset="0"/>
                      </a:endParaRPr>
                    </a:p>
                  </a:txBody>
                  <a:tcPr marL="6826" marR="6826" marT="6826" marB="0" anchor="ctr"/>
                </a:tc>
                <a:extLst>
                  <a:ext uri="{0D108BD9-81ED-4DB2-BD59-A6C34878D82A}">
                    <a16:rowId xmlns:a16="http://schemas.microsoft.com/office/drawing/2014/main" val="10011"/>
                  </a:ext>
                </a:extLst>
              </a:tr>
              <a:tr h="192511">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ctr"/>
                      <a:r>
                        <a:rPr lang="zh-CN" altLang="en-US" sz="1400" b="1" u="none" strike="noStrike" dirty="0">
                          <a:effectLst/>
                          <a:latin typeface="Calibri" panose="020F0502020204030204" charset="0"/>
                          <a:cs typeface="Calibri" panose="020F0502020204030204" charset="0"/>
                        </a:rPr>
                        <a:t>医疗包； </a:t>
                      </a:r>
                      <a:endParaRPr lang="zh-CN" altLang="en-US" sz="1400" b="1" i="0" u="none" strike="noStrike" dirty="0">
                        <a:solidFill>
                          <a:srgbClr val="000000"/>
                        </a:solidFill>
                        <a:effectLst/>
                        <a:latin typeface="Calibri" panose="020F0502020204030204" charset="0"/>
                        <a:cs typeface="Calibri" panose="020F0502020204030204" charset="0"/>
                      </a:endParaRPr>
                    </a:p>
                  </a:txBody>
                  <a:tcPr marL="6826" marR="6826" marT="6826" marB="0" anchor="ctr"/>
                </a:tc>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ctr"/>
                      <a:r>
                        <a:rPr lang="zh-CN" altLang="en-US" sz="1400" u="none" strike="noStrike" dirty="0">
                          <a:effectLst/>
                        </a:rPr>
                        <a:t>包括产瘘修复手术包；皮下埋植剂上取包；助产士包</a:t>
                      </a:r>
                      <a:endParaRPr lang="zh-CN" altLang="en-US" sz="1400" b="0" i="0" u="none" strike="noStrike" dirty="0">
                        <a:solidFill>
                          <a:srgbClr val="000000"/>
                        </a:solidFill>
                        <a:effectLst/>
                        <a:latin typeface="Calibri" panose="020F0502020204030204" charset="0"/>
                      </a:endParaRPr>
                    </a:p>
                  </a:txBody>
                  <a:tcPr marL="6826" marR="6826" marT="6826" marB="0" anchor="ctr"/>
                </a:tc>
                <a:extLst>
                  <a:ext uri="{0D108BD9-81ED-4DB2-BD59-A6C34878D82A}">
                    <a16:rowId xmlns:a16="http://schemas.microsoft.com/office/drawing/2014/main" val="10012"/>
                  </a:ext>
                </a:extLst>
              </a:tr>
              <a:tr h="223442">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ctr"/>
                      <a:r>
                        <a:rPr lang="zh-CN" altLang="en-US" sz="1400" b="1" u="none" strike="noStrike" dirty="0">
                          <a:effectLst/>
                          <a:latin typeface="Calibri" panose="020F0502020204030204" charset="0"/>
                          <a:cs typeface="Calibri" panose="020F0502020204030204" charset="0"/>
                        </a:rPr>
                        <a:t>生殖健康包</a:t>
                      </a:r>
                      <a:endParaRPr lang="zh-CN" altLang="en-US" sz="1400" b="1" i="0" u="none" strike="noStrike" dirty="0">
                        <a:solidFill>
                          <a:srgbClr val="000000"/>
                        </a:solidFill>
                        <a:effectLst/>
                        <a:latin typeface="Calibri" panose="020F0502020204030204" charset="0"/>
                        <a:cs typeface="Calibri" panose="020F0502020204030204" charset="0"/>
                      </a:endParaRPr>
                    </a:p>
                  </a:txBody>
                  <a:tcPr marL="6826" marR="6826" marT="6826" marB="0" anchor="ctr"/>
                </a:tc>
                <a:tc>
                  <a:txBody>
                    <a:bodyPr/>
                    <a:lstStyle>
                      <a:lvl1pPr marL="0" algn="l" rtl="0" eaLnBrk="1" latinLnBrk="0" hangingPunct="1">
                        <a:defRPr kumimoji="0" kern="1200">
                          <a:solidFill>
                            <a:schemeClr val="dk1"/>
                          </a:solidFill>
                          <a:latin typeface="+mn-lt"/>
                          <a:ea typeface="+mn-ea"/>
                          <a:cs typeface="+mn-cs"/>
                        </a:defRPr>
                      </a:lvl1pPr>
                      <a:lvl2pPr marL="457200" algn="l" rtl="0" eaLnBrk="1" latinLnBrk="0" hangingPunct="1">
                        <a:defRPr kumimoji="0" kern="1200">
                          <a:solidFill>
                            <a:schemeClr val="dk1"/>
                          </a:solidFill>
                          <a:latin typeface="+mn-lt"/>
                          <a:ea typeface="+mn-ea"/>
                          <a:cs typeface="+mn-cs"/>
                        </a:defRPr>
                      </a:lvl2pPr>
                      <a:lvl3pPr marL="914400" algn="l" rtl="0" eaLnBrk="1" latinLnBrk="0" hangingPunct="1">
                        <a:defRPr kumimoji="0" kern="1200">
                          <a:solidFill>
                            <a:schemeClr val="dk1"/>
                          </a:solidFill>
                          <a:latin typeface="+mn-lt"/>
                          <a:ea typeface="+mn-ea"/>
                          <a:cs typeface="+mn-cs"/>
                        </a:defRPr>
                      </a:lvl3pPr>
                      <a:lvl4pPr marL="1371600" algn="l" rtl="0" eaLnBrk="1" latinLnBrk="0" hangingPunct="1">
                        <a:defRPr kumimoji="0" kern="1200">
                          <a:solidFill>
                            <a:schemeClr val="dk1"/>
                          </a:solidFill>
                          <a:latin typeface="+mn-lt"/>
                          <a:ea typeface="+mn-ea"/>
                          <a:cs typeface="+mn-cs"/>
                        </a:defRPr>
                      </a:lvl4pPr>
                      <a:lvl5pPr marL="1828800" algn="l" rtl="0" eaLnBrk="1" latinLnBrk="0" hangingPunct="1">
                        <a:defRPr kumimoji="0" kern="1200">
                          <a:solidFill>
                            <a:schemeClr val="dk1"/>
                          </a:solidFill>
                          <a:latin typeface="+mn-lt"/>
                          <a:ea typeface="+mn-ea"/>
                          <a:cs typeface="+mn-cs"/>
                        </a:defRPr>
                      </a:lvl5pPr>
                      <a:lvl6pPr marL="2286000" algn="l" rtl="0" eaLnBrk="1" latinLnBrk="0" hangingPunct="1">
                        <a:defRPr kumimoji="0" kern="1200">
                          <a:solidFill>
                            <a:schemeClr val="dk1"/>
                          </a:solidFill>
                          <a:latin typeface="+mn-lt"/>
                          <a:ea typeface="+mn-ea"/>
                          <a:cs typeface="+mn-cs"/>
                        </a:defRPr>
                      </a:lvl6pPr>
                      <a:lvl7pPr marL="2743200" algn="l" rtl="0" eaLnBrk="1" latinLnBrk="0" hangingPunct="1">
                        <a:defRPr kumimoji="0" kern="1200">
                          <a:solidFill>
                            <a:schemeClr val="dk1"/>
                          </a:solidFill>
                          <a:latin typeface="+mn-lt"/>
                          <a:ea typeface="+mn-ea"/>
                          <a:cs typeface="+mn-cs"/>
                        </a:defRPr>
                      </a:lvl7pPr>
                      <a:lvl8pPr marL="3200400" algn="l" rtl="0" eaLnBrk="1" latinLnBrk="0" hangingPunct="1">
                        <a:defRPr kumimoji="0" kern="1200">
                          <a:solidFill>
                            <a:schemeClr val="dk1"/>
                          </a:solidFill>
                          <a:latin typeface="+mn-lt"/>
                          <a:ea typeface="+mn-ea"/>
                          <a:cs typeface="+mn-cs"/>
                        </a:defRPr>
                      </a:lvl8pPr>
                      <a:lvl9pPr marL="3657600" algn="l" rtl="0" eaLnBrk="1" latinLnBrk="0" hangingPunct="1">
                        <a:defRPr kumimoji="0" kern="1200">
                          <a:solidFill>
                            <a:schemeClr val="dk1"/>
                          </a:solidFill>
                          <a:latin typeface="+mn-lt"/>
                          <a:ea typeface="+mn-ea"/>
                          <a:cs typeface="+mn-cs"/>
                        </a:defRPr>
                      </a:lvl9pPr>
                    </a:lstStyle>
                    <a:p>
                      <a:pPr algn="l" fontAlgn="ctr"/>
                      <a:r>
                        <a:rPr lang="en-US" sz="1400" u="none" strike="noStrike" dirty="0">
                          <a:effectLst/>
                        </a:rPr>
                        <a:t> </a:t>
                      </a:r>
                      <a:endParaRPr lang="en-US" sz="1400" b="0" i="0" u="none" strike="noStrike" dirty="0">
                        <a:solidFill>
                          <a:srgbClr val="000000"/>
                        </a:solidFill>
                        <a:effectLst/>
                        <a:latin typeface="Calibri" panose="020F0502020204030204" charset="0"/>
                      </a:endParaRPr>
                    </a:p>
                  </a:txBody>
                  <a:tcPr marL="6826" marR="6826" marT="6826"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657510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467600" cy="762000"/>
          </a:xfrm>
        </p:spPr>
        <p:txBody>
          <a:bodyPr>
            <a:normAutofit fontScale="90000"/>
          </a:bodyPr>
          <a:lstStyle/>
          <a:p>
            <a:r>
              <a:rPr lang="zh-CN" altLang="en-US" sz="2400" b="1" dirty="0" smtClean="0"/>
              <a:t>生殖</a:t>
            </a:r>
            <a:r>
              <a:rPr lang="zh-CN" altLang="en-US" sz="2400" b="1" dirty="0"/>
              <a:t>健</a:t>
            </a:r>
            <a:r>
              <a:rPr lang="zh-CN" altLang="en-US" sz="2400" b="1" dirty="0" smtClean="0"/>
              <a:t>康应急</a:t>
            </a:r>
            <a:r>
              <a:rPr lang="zh-CN" altLang="en-US" sz="2400" b="1" dirty="0"/>
              <a:t>服</a:t>
            </a:r>
            <a:r>
              <a:rPr lang="zh-CN" altLang="en-US" sz="2400" b="1" dirty="0" smtClean="0"/>
              <a:t>务包</a:t>
            </a:r>
            <a:r>
              <a:rPr lang="en-US" altLang="zh-CN" sz="2400" b="1" dirty="0" smtClean="0"/>
              <a:t/>
            </a:r>
            <a:br>
              <a:rPr lang="en-US" altLang="zh-CN" sz="2400" b="1" dirty="0" smtClean="0"/>
            </a:br>
            <a:r>
              <a:rPr lang="en-US" altLang="zh-CN" sz="2400" b="1" dirty="0" smtClean="0"/>
              <a:t>-</a:t>
            </a:r>
            <a:r>
              <a:rPr lang="zh-CN" altLang="en-US" sz="2400" b="1" dirty="0" smtClean="0"/>
              <a:t>紧急情况下的生殖健康服务</a:t>
            </a:r>
            <a:r>
              <a:rPr lang="en-GB" altLang="en-US" sz="2400" dirty="0" smtClean="0">
                <a:latin typeface="Arial" panose="020B0604020202020204" pitchFamily="34" charset="0"/>
              </a:rPr>
              <a:t> </a:t>
            </a:r>
            <a:endParaRPr lang="en-US" sz="2400" dirty="0"/>
          </a:p>
        </p:txBody>
      </p:sp>
      <p:sp>
        <p:nvSpPr>
          <p:cNvPr id="3" name="Content Placeholder 2"/>
          <p:cNvSpPr>
            <a:spLocks noGrp="1"/>
          </p:cNvSpPr>
          <p:nvPr>
            <p:ph sz="quarter" idx="1"/>
          </p:nvPr>
        </p:nvSpPr>
        <p:spPr>
          <a:xfrm>
            <a:off x="457200" y="1828800"/>
            <a:ext cx="3657600" cy="4343400"/>
          </a:xfrm>
        </p:spPr>
        <p:txBody>
          <a:bodyPr>
            <a:normAutofit fontScale="77500" lnSpcReduction="20000"/>
          </a:bodyPr>
          <a:lstStyle/>
          <a:p>
            <a:pPr>
              <a:spcBef>
                <a:spcPct val="50000"/>
              </a:spcBef>
            </a:pPr>
            <a:r>
              <a:rPr lang="en-GB" altLang="en-US" dirty="0"/>
              <a:t>Bloc</a:t>
            </a:r>
            <a:r>
              <a:rPr lang="de-DE" altLang="en-US" dirty="0"/>
              <a:t>k</a:t>
            </a:r>
            <a:r>
              <a:rPr lang="en-GB" altLang="en-US" dirty="0"/>
              <a:t> 1 (kit 0 to 5)</a:t>
            </a:r>
            <a:br>
              <a:rPr lang="en-GB" altLang="en-US" dirty="0"/>
            </a:br>
            <a:r>
              <a:rPr lang="de-DE" altLang="en-US" i="1" dirty="0"/>
              <a:t>Primary health care/health centre level</a:t>
            </a:r>
            <a:br>
              <a:rPr lang="de-DE" altLang="en-US" i="1" dirty="0"/>
            </a:br>
            <a:r>
              <a:rPr lang="de-DE" altLang="en-US" i="1" dirty="0"/>
              <a:t>10 000 people for 3 months</a:t>
            </a:r>
            <a:endParaRPr lang="en-GB" altLang="en-US" dirty="0"/>
          </a:p>
          <a:p>
            <a:pPr>
              <a:spcBef>
                <a:spcPct val="50000"/>
              </a:spcBef>
            </a:pPr>
            <a:r>
              <a:rPr lang="en-GB" altLang="en-US" dirty="0"/>
              <a:t>Bloc</a:t>
            </a:r>
            <a:r>
              <a:rPr lang="de-DE" altLang="en-US" dirty="0"/>
              <a:t>k</a:t>
            </a:r>
            <a:r>
              <a:rPr lang="en-GB" altLang="en-US" dirty="0"/>
              <a:t> </a:t>
            </a:r>
            <a:r>
              <a:rPr lang="de-DE" altLang="en-US" dirty="0"/>
              <a:t>2 </a:t>
            </a:r>
            <a:r>
              <a:rPr lang="en-GB" altLang="en-US" dirty="0"/>
              <a:t>(Kit 6 to 10)</a:t>
            </a:r>
            <a:r>
              <a:rPr lang="en-GB" altLang="en-US" sz="1600" b="1" i="1" dirty="0"/>
              <a:t> </a:t>
            </a:r>
            <a:r>
              <a:rPr lang="en-GB" altLang="en-US" dirty="0"/>
              <a:t/>
            </a:r>
            <a:br>
              <a:rPr lang="en-GB" altLang="en-US" dirty="0"/>
            </a:br>
            <a:r>
              <a:rPr lang="de-DE" altLang="en-US" i="1" dirty="0"/>
              <a:t>Health centre level or referral level</a:t>
            </a:r>
            <a:br>
              <a:rPr lang="de-DE" altLang="en-US" i="1" dirty="0"/>
            </a:br>
            <a:r>
              <a:rPr lang="de-DE" altLang="en-US" i="1" dirty="0"/>
              <a:t>30 000 people for 3 months</a:t>
            </a:r>
            <a:endParaRPr lang="en-GB" altLang="en-US" dirty="0"/>
          </a:p>
          <a:p>
            <a:pPr>
              <a:spcBef>
                <a:spcPct val="50000"/>
              </a:spcBef>
            </a:pPr>
            <a:r>
              <a:rPr lang="en-GB" altLang="en-US" dirty="0"/>
              <a:t>Bloc</a:t>
            </a:r>
            <a:r>
              <a:rPr lang="de-DE" altLang="en-US" dirty="0"/>
              <a:t>k</a:t>
            </a:r>
            <a:r>
              <a:rPr lang="en-GB" altLang="en-US" dirty="0"/>
              <a:t> </a:t>
            </a:r>
            <a:r>
              <a:rPr lang="de-DE" altLang="en-US" dirty="0"/>
              <a:t>3 </a:t>
            </a:r>
            <a:r>
              <a:rPr lang="en-GB" altLang="en-US" dirty="0"/>
              <a:t>(kit 11 and 12)</a:t>
            </a:r>
            <a:r>
              <a:rPr lang="en-GB" altLang="en-US" sz="1600" b="1" i="1" dirty="0"/>
              <a:t> </a:t>
            </a:r>
            <a:r>
              <a:rPr lang="en-GB" altLang="en-US" dirty="0"/>
              <a:t/>
            </a:r>
            <a:br>
              <a:rPr lang="en-GB" altLang="en-US" dirty="0"/>
            </a:br>
            <a:r>
              <a:rPr lang="de-DE" altLang="en-US" i="1" dirty="0"/>
              <a:t>Referral level</a:t>
            </a:r>
            <a:br>
              <a:rPr lang="de-DE" altLang="en-US" i="1" dirty="0"/>
            </a:br>
            <a:r>
              <a:rPr lang="de-DE" altLang="en-US" i="1" dirty="0"/>
              <a:t>150 000 people for 3 months</a:t>
            </a:r>
          </a:p>
          <a:p>
            <a:endParaRPr lang="en-US" dirty="0"/>
          </a:p>
        </p:txBody>
      </p:sp>
      <p:sp>
        <p:nvSpPr>
          <p:cNvPr id="4" name="Content Placeholder 3"/>
          <p:cNvSpPr>
            <a:spLocks noGrp="1"/>
          </p:cNvSpPr>
          <p:nvPr>
            <p:ph sz="quarter" idx="2"/>
          </p:nvPr>
        </p:nvSpPr>
        <p:spPr>
          <a:xfrm>
            <a:off x="4270248" y="1905000"/>
            <a:ext cx="4035552" cy="4267200"/>
          </a:xfrm>
        </p:spPr>
        <p:txBody>
          <a:bodyPr>
            <a:normAutofit fontScale="77500" lnSpcReduction="20000"/>
          </a:bodyPr>
          <a:lstStyle/>
          <a:p>
            <a:pPr>
              <a:spcBef>
                <a:spcPct val="50000"/>
              </a:spcBef>
            </a:pPr>
            <a:r>
              <a:rPr lang="en-US" altLang="zh-CN" dirty="0" smtClean="0">
                <a:ea typeface="宋体" panose="02010600030101010101" pitchFamily="2" charset="-122"/>
              </a:rPr>
              <a:t>1</a:t>
            </a:r>
            <a:r>
              <a:rPr lang="zh-CN" altLang="en-GB" dirty="0" smtClean="0">
                <a:ea typeface="宋体" panose="02010600030101010101" pitchFamily="2" charset="-122"/>
              </a:rPr>
              <a:t>级</a:t>
            </a:r>
            <a:r>
              <a:rPr lang="zh-CN" altLang="en-GB" dirty="0">
                <a:ea typeface="宋体" panose="02010600030101010101" pitchFamily="2" charset="-122"/>
              </a:rPr>
              <a:t>服务 </a:t>
            </a:r>
            <a:r>
              <a:rPr lang="en-GB" altLang="en-US" dirty="0"/>
              <a:t>( 0～5</a:t>
            </a:r>
            <a:r>
              <a:rPr lang="zh-CN" altLang="en-GB" dirty="0">
                <a:ea typeface="宋体" panose="02010600030101010101" pitchFamily="2" charset="-122"/>
              </a:rPr>
              <a:t>号服务包</a:t>
            </a:r>
            <a:r>
              <a:rPr lang="en-GB" altLang="en-US" dirty="0"/>
              <a:t>)</a:t>
            </a:r>
            <a:br>
              <a:rPr lang="en-GB" altLang="en-US" dirty="0"/>
            </a:br>
            <a:r>
              <a:rPr lang="zh-CN" altLang="en-GB" i="1" dirty="0">
                <a:ea typeface="宋体" panose="02010600030101010101" pitchFamily="2" charset="-122"/>
              </a:rPr>
              <a:t>初级卫生保健</a:t>
            </a:r>
            <a:r>
              <a:rPr lang="en-GB" altLang="zh-CN" dirty="0">
                <a:ea typeface="宋体" panose="02010600030101010101" pitchFamily="2" charset="-122"/>
              </a:rPr>
              <a:t>/</a:t>
            </a:r>
            <a:r>
              <a:rPr lang="zh-CN" altLang="de-DE" i="1" dirty="0">
                <a:ea typeface="宋体" panose="02010600030101010101" pitchFamily="2" charset="-122"/>
              </a:rPr>
              <a:t>卫生中心级别</a:t>
            </a:r>
            <a:r>
              <a:rPr lang="de-DE" altLang="zh-CN" i="1" dirty="0">
                <a:ea typeface="宋体" panose="02010600030101010101" pitchFamily="2" charset="-122"/>
              </a:rPr>
              <a:t/>
            </a:r>
            <a:br>
              <a:rPr lang="de-DE" altLang="zh-CN" i="1" dirty="0">
                <a:ea typeface="宋体" panose="02010600030101010101" pitchFamily="2" charset="-122"/>
              </a:rPr>
            </a:br>
            <a:r>
              <a:rPr lang="de-DE" altLang="en-US" i="1" dirty="0"/>
              <a:t>10 000 </a:t>
            </a:r>
            <a:r>
              <a:rPr lang="zh-CN" altLang="de-DE" i="1" dirty="0">
                <a:ea typeface="宋体" panose="02010600030101010101" pitchFamily="2" charset="-122"/>
              </a:rPr>
              <a:t>人</a:t>
            </a:r>
            <a:r>
              <a:rPr lang="de-DE" altLang="en-GB" i="1" dirty="0"/>
              <a:t>×</a:t>
            </a:r>
            <a:r>
              <a:rPr lang="de-DE" altLang="en-US" i="1" dirty="0"/>
              <a:t> 3</a:t>
            </a:r>
            <a:r>
              <a:rPr lang="zh-CN" altLang="de-DE" i="1" dirty="0">
                <a:ea typeface="宋体" panose="02010600030101010101" pitchFamily="2" charset="-122"/>
              </a:rPr>
              <a:t>个</a:t>
            </a:r>
            <a:r>
              <a:rPr lang="zh-CN" altLang="de-DE" i="1" dirty="0" smtClean="0">
                <a:ea typeface="宋体" panose="02010600030101010101" pitchFamily="2" charset="-122"/>
              </a:rPr>
              <a:t>月</a:t>
            </a:r>
            <a:endParaRPr lang="en-US" altLang="zh-CN" i="1" dirty="0" smtClean="0">
              <a:ea typeface="宋体" panose="02010600030101010101" pitchFamily="2" charset="-122"/>
            </a:endParaRPr>
          </a:p>
          <a:p>
            <a:pPr marL="0" indent="0">
              <a:spcBef>
                <a:spcPct val="50000"/>
              </a:spcBef>
              <a:buNone/>
            </a:pPr>
            <a:endParaRPr lang="zh-CN" altLang="en-GB" dirty="0">
              <a:ea typeface="宋体" panose="02010600030101010101" pitchFamily="2" charset="-122"/>
            </a:endParaRPr>
          </a:p>
          <a:p>
            <a:pPr>
              <a:spcBef>
                <a:spcPct val="50000"/>
              </a:spcBef>
            </a:pPr>
            <a:r>
              <a:rPr lang="de-DE" altLang="en-US" dirty="0"/>
              <a:t>2</a:t>
            </a:r>
            <a:r>
              <a:rPr lang="zh-CN" altLang="en-GB" dirty="0">
                <a:ea typeface="宋体" panose="02010600030101010101" pitchFamily="2" charset="-122"/>
              </a:rPr>
              <a:t>级服务 </a:t>
            </a:r>
            <a:r>
              <a:rPr lang="en-GB" altLang="en-US" dirty="0"/>
              <a:t>( </a:t>
            </a:r>
            <a:r>
              <a:rPr lang="en-GB" altLang="zh-CN" dirty="0">
                <a:ea typeface="宋体" panose="02010600030101010101" pitchFamily="2" charset="-122"/>
              </a:rPr>
              <a:t>6</a:t>
            </a:r>
            <a:r>
              <a:rPr lang="en-GB" altLang="en-US" dirty="0"/>
              <a:t>～</a:t>
            </a:r>
            <a:r>
              <a:rPr lang="en-GB" altLang="zh-CN" dirty="0">
                <a:ea typeface="宋体" panose="02010600030101010101" pitchFamily="2" charset="-122"/>
              </a:rPr>
              <a:t>10</a:t>
            </a:r>
            <a:r>
              <a:rPr lang="zh-CN" altLang="en-GB" dirty="0">
                <a:ea typeface="宋体" panose="02010600030101010101" pitchFamily="2" charset="-122"/>
              </a:rPr>
              <a:t>号服务包</a:t>
            </a:r>
            <a:r>
              <a:rPr lang="en-GB" altLang="en-US" dirty="0"/>
              <a:t>)</a:t>
            </a:r>
            <a:r>
              <a:rPr lang="en-GB" altLang="en-US" sz="1400" b="1" i="1" dirty="0"/>
              <a:t> </a:t>
            </a:r>
            <a:r>
              <a:rPr lang="en-GB" altLang="en-US" dirty="0"/>
              <a:t/>
            </a:r>
            <a:br>
              <a:rPr lang="en-GB" altLang="en-US" dirty="0"/>
            </a:br>
            <a:r>
              <a:rPr lang="zh-CN" altLang="de-DE" i="1" dirty="0">
                <a:ea typeface="宋体" panose="02010600030101010101" pitchFamily="2" charset="-122"/>
              </a:rPr>
              <a:t>卫生中心或转诊级别</a:t>
            </a:r>
            <a:r>
              <a:rPr lang="de-DE" altLang="en-US" i="1" dirty="0"/>
              <a:t/>
            </a:r>
            <a:br>
              <a:rPr lang="de-DE" altLang="en-US" i="1" dirty="0"/>
            </a:br>
            <a:r>
              <a:rPr lang="de-DE" altLang="en-US" i="1" dirty="0"/>
              <a:t>30 000</a:t>
            </a:r>
            <a:r>
              <a:rPr lang="zh-CN" altLang="de-DE" i="1" dirty="0">
                <a:ea typeface="宋体" panose="02010600030101010101" pitchFamily="2" charset="-122"/>
              </a:rPr>
              <a:t>人</a:t>
            </a:r>
            <a:r>
              <a:rPr lang="de-DE" altLang="en-GB" i="1" dirty="0"/>
              <a:t>×</a:t>
            </a:r>
            <a:r>
              <a:rPr lang="de-DE" altLang="en-US" i="1" dirty="0"/>
              <a:t> 3</a:t>
            </a:r>
            <a:r>
              <a:rPr lang="zh-CN" altLang="de-DE" i="1" dirty="0">
                <a:ea typeface="宋体" panose="02010600030101010101" pitchFamily="2" charset="-122"/>
              </a:rPr>
              <a:t>个</a:t>
            </a:r>
            <a:r>
              <a:rPr lang="zh-CN" altLang="de-DE" i="1" dirty="0" smtClean="0">
                <a:ea typeface="宋体" panose="02010600030101010101" pitchFamily="2" charset="-122"/>
              </a:rPr>
              <a:t>月</a:t>
            </a:r>
            <a:endParaRPr lang="en-US" altLang="zh-CN" i="1" dirty="0" smtClean="0">
              <a:ea typeface="宋体" panose="02010600030101010101" pitchFamily="2" charset="-122"/>
            </a:endParaRPr>
          </a:p>
          <a:p>
            <a:pPr marL="0" indent="0">
              <a:spcBef>
                <a:spcPct val="50000"/>
              </a:spcBef>
              <a:buNone/>
            </a:pPr>
            <a:endParaRPr lang="en-GB" altLang="en-US" dirty="0"/>
          </a:p>
          <a:p>
            <a:pPr>
              <a:spcBef>
                <a:spcPct val="50000"/>
              </a:spcBef>
            </a:pPr>
            <a:r>
              <a:rPr lang="de-DE" altLang="en-US" dirty="0"/>
              <a:t>3</a:t>
            </a:r>
            <a:r>
              <a:rPr lang="zh-CN" altLang="en-GB" dirty="0">
                <a:ea typeface="宋体" panose="02010600030101010101" pitchFamily="2" charset="-122"/>
              </a:rPr>
              <a:t>级服务 </a:t>
            </a:r>
            <a:r>
              <a:rPr lang="en-GB" altLang="en-US" dirty="0"/>
              <a:t>( </a:t>
            </a:r>
            <a:r>
              <a:rPr lang="en-GB" altLang="zh-CN" dirty="0">
                <a:ea typeface="宋体" panose="02010600030101010101" pitchFamily="2" charset="-122"/>
              </a:rPr>
              <a:t>11</a:t>
            </a:r>
            <a:r>
              <a:rPr lang="en-GB" altLang="en-US" dirty="0"/>
              <a:t>～</a:t>
            </a:r>
            <a:r>
              <a:rPr lang="en-GB" altLang="zh-CN" dirty="0">
                <a:ea typeface="宋体" panose="02010600030101010101" pitchFamily="2" charset="-122"/>
              </a:rPr>
              <a:t>12</a:t>
            </a:r>
            <a:r>
              <a:rPr lang="zh-CN" altLang="en-GB" dirty="0">
                <a:ea typeface="宋体" panose="02010600030101010101" pitchFamily="2" charset="-122"/>
              </a:rPr>
              <a:t>号服务包</a:t>
            </a:r>
            <a:r>
              <a:rPr lang="en-GB" altLang="en-US" dirty="0"/>
              <a:t>)</a:t>
            </a:r>
            <a:r>
              <a:rPr lang="en-GB" altLang="en-US" sz="1400" b="1" i="1" dirty="0"/>
              <a:t> </a:t>
            </a:r>
            <a:r>
              <a:rPr lang="en-GB" altLang="en-US" dirty="0"/>
              <a:t/>
            </a:r>
            <a:br>
              <a:rPr lang="en-GB" altLang="en-US" dirty="0"/>
            </a:br>
            <a:r>
              <a:rPr lang="zh-CN" altLang="de-DE" i="1" dirty="0">
                <a:ea typeface="宋体" panose="02010600030101010101" pitchFamily="2" charset="-122"/>
              </a:rPr>
              <a:t>转诊级别</a:t>
            </a:r>
            <a:r>
              <a:rPr lang="de-DE" altLang="en-US" i="1" dirty="0"/>
              <a:t/>
            </a:r>
            <a:br>
              <a:rPr lang="de-DE" altLang="en-US" i="1" dirty="0"/>
            </a:br>
            <a:r>
              <a:rPr lang="de-DE" altLang="en-US" i="1" dirty="0"/>
              <a:t>150 000</a:t>
            </a:r>
            <a:r>
              <a:rPr lang="zh-CN" altLang="de-DE" i="1" dirty="0">
                <a:ea typeface="宋体" panose="02010600030101010101" pitchFamily="2" charset="-122"/>
              </a:rPr>
              <a:t>人</a:t>
            </a:r>
            <a:r>
              <a:rPr lang="de-DE" altLang="en-GB" i="1" dirty="0"/>
              <a:t>×</a:t>
            </a:r>
            <a:r>
              <a:rPr lang="de-DE" altLang="en-US" i="1" dirty="0"/>
              <a:t> 3</a:t>
            </a:r>
            <a:r>
              <a:rPr lang="zh-CN" altLang="de-DE" i="1" dirty="0">
                <a:ea typeface="宋体" panose="02010600030101010101" pitchFamily="2" charset="-122"/>
              </a:rPr>
              <a:t>个月</a:t>
            </a:r>
            <a:endParaRPr lang="en-GB" altLang="en-US" i="1" dirty="0"/>
          </a:p>
          <a:p>
            <a:endParaRPr lang="en-US" dirty="0"/>
          </a:p>
        </p:txBody>
      </p:sp>
    </p:spTree>
    <p:extLst>
      <p:ext uri="{BB962C8B-B14F-4D97-AF65-F5344CB8AC3E}">
        <p14:creationId xmlns:p14="http://schemas.microsoft.com/office/powerpoint/2010/main" val="4284439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381000" y="228600"/>
            <a:ext cx="8534400" cy="1219200"/>
          </a:xfrm>
        </p:spPr>
        <p:txBody>
          <a:bodyPr>
            <a:normAutofit/>
          </a:bodyPr>
          <a:lstStyle/>
          <a:p>
            <a:r>
              <a:rPr lang="en-GB" altLang="en-US" sz="600" b="0" u="sng" dirty="0" smtClean="0">
                <a:solidFill>
                  <a:schemeClr val="tx1"/>
                </a:solidFill>
                <a:latin typeface="Arial" panose="020B0604020202020204" pitchFamily="34" charset="0"/>
              </a:rPr>
              <a:t/>
            </a:r>
            <a:br>
              <a:rPr lang="en-GB" altLang="en-US" sz="600" b="0" u="sng" dirty="0" smtClean="0">
                <a:solidFill>
                  <a:schemeClr val="tx1"/>
                </a:solidFill>
                <a:latin typeface="Arial" panose="020B0604020202020204" pitchFamily="34" charset="0"/>
              </a:rPr>
            </a:br>
            <a:r>
              <a:rPr lang="zh-CN" altLang="en-US" sz="2000" b="1" dirty="0" smtClean="0">
                <a:solidFill>
                  <a:schemeClr val="tx1"/>
                </a:solidFill>
                <a:latin typeface="Arial" panose="020B0604020202020204" pitchFamily="34" charset="0"/>
              </a:rPr>
              <a:t>生殖健康应急服务包（</a:t>
            </a:r>
            <a:r>
              <a:rPr lang="en-GB" altLang="en-US" sz="2400" b="1" dirty="0" smtClean="0">
                <a:latin typeface="Arial" panose="020B0604020202020204" pitchFamily="34" charset="0"/>
              </a:rPr>
              <a:t>1</a:t>
            </a:r>
            <a:r>
              <a:rPr lang="zh-CN" altLang="en-GB" sz="2400" b="1" dirty="0">
                <a:latin typeface="Arial" panose="020B0604020202020204" pitchFamily="34" charset="0"/>
                <a:ea typeface="宋体" panose="02010600030101010101" pitchFamily="2" charset="-122"/>
              </a:rPr>
              <a:t>级服</a:t>
            </a:r>
            <a:r>
              <a:rPr lang="zh-CN" altLang="en-GB" sz="2400" b="1" dirty="0" smtClean="0">
                <a:latin typeface="Arial" panose="020B0604020202020204" pitchFamily="34" charset="0"/>
                <a:ea typeface="宋体" panose="02010600030101010101" pitchFamily="2" charset="-122"/>
              </a:rPr>
              <a:t>务</a:t>
            </a:r>
            <a:r>
              <a:rPr lang="zh-CN" altLang="en-US" sz="2400" b="1" dirty="0" smtClean="0">
                <a:latin typeface="Arial" panose="020B0604020202020204" pitchFamily="34" charset="0"/>
                <a:ea typeface="宋体" panose="02010600030101010101" pitchFamily="2" charset="-122"/>
              </a:rPr>
              <a:t>）</a:t>
            </a:r>
            <a:r>
              <a:rPr lang="zh-CN" altLang="en-GB" sz="2400" dirty="0">
                <a:latin typeface="Arial" panose="020B0604020202020204" pitchFamily="34" charset="0"/>
                <a:ea typeface="宋体" panose="02010600030101010101" pitchFamily="2" charset="-122"/>
              </a:rPr>
              <a:t/>
            </a:r>
            <a:br>
              <a:rPr lang="zh-CN" altLang="en-GB" sz="2400" dirty="0">
                <a:latin typeface="Arial" panose="020B0604020202020204" pitchFamily="34" charset="0"/>
                <a:ea typeface="宋体" panose="02010600030101010101" pitchFamily="2" charset="-122"/>
              </a:rPr>
            </a:br>
            <a:r>
              <a:rPr lang="zh-CN" altLang="en-GB" sz="2000" b="1" i="1" dirty="0">
                <a:solidFill>
                  <a:schemeClr val="tx1"/>
                </a:solidFill>
                <a:ea typeface="宋体" panose="02010600030101010101" pitchFamily="2" charset="-122"/>
              </a:rPr>
              <a:t>初级卫生</a:t>
            </a:r>
            <a:r>
              <a:rPr lang="zh-CN" altLang="en-GB" sz="2000" b="1" i="1" dirty="0" smtClean="0">
                <a:solidFill>
                  <a:schemeClr val="tx1"/>
                </a:solidFill>
                <a:ea typeface="宋体" panose="02010600030101010101" pitchFamily="2" charset="-122"/>
              </a:rPr>
              <a:t>保</a:t>
            </a:r>
            <a:r>
              <a:rPr lang="zh-CN" altLang="en-US" sz="2000" b="1" i="1" dirty="0" smtClean="0">
                <a:solidFill>
                  <a:schemeClr val="tx1"/>
                </a:solidFill>
                <a:ea typeface="宋体" panose="02010600030101010101" pitchFamily="2" charset="-122"/>
              </a:rPr>
              <a:t>健  </a:t>
            </a:r>
            <a:r>
              <a:rPr lang="en-US" altLang="zh-CN" sz="2000" b="1" i="1" dirty="0" smtClean="0">
                <a:solidFill>
                  <a:schemeClr val="tx1"/>
                </a:solidFill>
                <a:ea typeface="宋体" panose="02010600030101010101" pitchFamily="2" charset="-122"/>
              </a:rPr>
              <a:t>/ </a:t>
            </a:r>
            <a:r>
              <a:rPr lang="zh-CN" altLang="de-DE" sz="2000" b="1" i="1" dirty="0" smtClean="0">
                <a:solidFill>
                  <a:schemeClr val="tx1"/>
                </a:solidFill>
                <a:ea typeface="宋体" panose="02010600030101010101" pitchFamily="2" charset="-122"/>
              </a:rPr>
              <a:t>卫</a:t>
            </a:r>
            <a:r>
              <a:rPr lang="zh-CN" altLang="de-DE" sz="2000" b="1" i="1" dirty="0">
                <a:solidFill>
                  <a:schemeClr val="tx1"/>
                </a:solidFill>
                <a:ea typeface="宋体" panose="02010600030101010101" pitchFamily="2" charset="-122"/>
              </a:rPr>
              <a:t>生中心级</a:t>
            </a:r>
            <a:r>
              <a:rPr lang="zh-CN" altLang="de-DE" sz="2000" b="1" i="1" dirty="0" smtClean="0">
                <a:solidFill>
                  <a:schemeClr val="tx1"/>
                </a:solidFill>
                <a:ea typeface="宋体" panose="02010600030101010101" pitchFamily="2" charset="-122"/>
              </a:rPr>
              <a:t>别  </a:t>
            </a:r>
            <a:r>
              <a:rPr lang="zh-CN" altLang="en-US" sz="2000" b="1" i="1" dirty="0" smtClean="0">
                <a:solidFill>
                  <a:schemeClr val="tx1"/>
                </a:solidFill>
                <a:ea typeface="宋体" panose="02010600030101010101" pitchFamily="2" charset="-122"/>
              </a:rPr>
              <a:t>（</a:t>
            </a:r>
            <a:r>
              <a:rPr lang="de-DE" altLang="en-US" sz="2000" b="1" i="1" dirty="0" smtClean="0">
                <a:solidFill>
                  <a:schemeClr val="tx1"/>
                </a:solidFill>
              </a:rPr>
              <a:t>10 </a:t>
            </a:r>
            <a:r>
              <a:rPr lang="de-DE" altLang="en-US" sz="2000" b="1" i="1" dirty="0">
                <a:solidFill>
                  <a:schemeClr val="tx1"/>
                </a:solidFill>
              </a:rPr>
              <a:t>000 </a:t>
            </a:r>
            <a:r>
              <a:rPr lang="zh-CN" altLang="de-DE" sz="2000" b="1" i="1" dirty="0">
                <a:solidFill>
                  <a:schemeClr val="tx1"/>
                </a:solidFill>
                <a:ea typeface="宋体" panose="02010600030101010101" pitchFamily="2" charset="-122"/>
              </a:rPr>
              <a:t>人</a:t>
            </a:r>
            <a:r>
              <a:rPr lang="de-DE" altLang="en-GB" sz="2000" b="1" i="1" dirty="0">
                <a:solidFill>
                  <a:schemeClr val="tx1"/>
                </a:solidFill>
              </a:rPr>
              <a:t>×</a:t>
            </a:r>
            <a:r>
              <a:rPr lang="de-DE" altLang="en-US" sz="2000" b="1" i="1" dirty="0">
                <a:solidFill>
                  <a:schemeClr val="tx1"/>
                </a:solidFill>
              </a:rPr>
              <a:t> 3</a:t>
            </a:r>
            <a:r>
              <a:rPr lang="zh-CN" altLang="de-DE" sz="2000" b="1" i="1" dirty="0">
                <a:solidFill>
                  <a:schemeClr val="tx1"/>
                </a:solidFill>
                <a:ea typeface="宋体" panose="02010600030101010101" pitchFamily="2" charset="-122"/>
              </a:rPr>
              <a:t>个</a:t>
            </a:r>
            <a:r>
              <a:rPr lang="zh-CN" altLang="de-DE" sz="2000" b="1" i="1" dirty="0" smtClean="0">
                <a:solidFill>
                  <a:schemeClr val="tx1"/>
                </a:solidFill>
                <a:ea typeface="宋体" panose="02010600030101010101" pitchFamily="2" charset="-122"/>
              </a:rPr>
              <a:t>月</a:t>
            </a:r>
            <a:r>
              <a:rPr lang="zh-CN" altLang="en-US" sz="2000" b="1" i="1" dirty="0" smtClean="0">
                <a:solidFill>
                  <a:schemeClr val="tx1"/>
                </a:solidFill>
                <a:ea typeface="宋体" panose="02010600030101010101" pitchFamily="2" charset="-122"/>
              </a:rPr>
              <a:t>）</a:t>
            </a:r>
            <a:endParaRPr lang="en-GB" altLang="en-US" sz="2000" b="1" i="1" dirty="0" smtClean="0">
              <a:solidFill>
                <a:schemeClr val="tx1"/>
              </a:solidFill>
              <a:latin typeface="Arial" panose="020B0604020202020204" pitchFamily="34" charset="0"/>
            </a:endParaRPr>
          </a:p>
        </p:txBody>
      </p:sp>
      <p:sp>
        <p:nvSpPr>
          <p:cNvPr id="440325" name="Rectangle 5"/>
          <p:cNvSpPr>
            <a:spLocks noGrp="1" noChangeArrowheads="1"/>
          </p:cNvSpPr>
          <p:nvPr>
            <p:ph type="body" sz="half" idx="2"/>
          </p:nvPr>
        </p:nvSpPr>
        <p:spPr>
          <a:xfrm>
            <a:off x="304800" y="1981200"/>
            <a:ext cx="8610600" cy="4343400"/>
          </a:xfrm>
        </p:spPr>
        <p:txBody>
          <a:bodyPr>
            <a:normAutofit fontScale="85000" lnSpcReduction="10000"/>
          </a:bodyPr>
          <a:lstStyle/>
          <a:p>
            <a:pPr marL="0" indent="0">
              <a:lnSpc>
                <a:spcPct val="90000"/>
              </a:lnSpc>
              <a:buNone/>
            </a:pPr>
            <a:r>
              <a:rPr lang="en-US" altLang="zh-CN" sz="2300" b="1" dirty="0" smtClean="0"/>
              <a:t>0    </a:t>
            </a:r>
            <a:r>
              <a:rPr lang="de-DE" altLang="en-US" sz="2300" b="1" dirty="0" smtClean="0"/>
              <a:t>Training and administration                                          </a:t>
            </a:r>
            <a:r>
              <a:rPr lang="zh-CN" altLang="en-US" sz="2300" b="1" dirty="0" smtClean="0">
                <a:ea typeface="宋体" panose="02010600030101010101" pitchFamily="2" charset="-122"/>
              </a:rPr>
              <a:t>管</a:t>
            </a:r>
            <a:r>
              <a:rPr lang="zh-CN" altLang="en-US" sz="2300" b="1" dirty="0">
                <a:ea typeface="宋体" panose="02010600030101010101" pitchFamily="2" charset="-122"/>
              </a:rPr>
              <a:t>理和培训物品 </a:t>
            </a:r>
            <a:endParaRPr lang="en-US" altLang="zh-CN" sz="2300" b="1" dirty="0" smtClean="0">
              <a:ea typeface="宋体" panose="02010600030101010101" pitchFamily="2" charset="-122"/>
            </a:endParaRPr>
          </a:p>
          <a:p>
            <a:pPr marL="0" indent="0">
              <a:lnSpc>
                <a:spcPct val="90000"/>
              </a:lnSpc>
              <a:buNone/>
            </a:pPr>
            <a:endParaRPr lang="en-GB" altLang="en-US" sz="2300" b="1" dirty="0"/>
          </a:p>
          <a:p>
            <a:pPr marL="0" indent="0">
              <a:lnSpc>
                <a:spcPct val="90000"/>
              </a:lnSpc>
              <a:buNone/>
            </a:pPr>
            <a:r>
              <a:rPr lang="en-US" altLang="zh-CN" sz="2300" b="1" dirty="0" smtClean="0"/>
              <a:t>1    </a:t>
            </a:r>
            <a:r>
              <a:rPr lang="de-DE" altLang="en-US" sz="2300" b="1" dirty="0" smtClean="0"/>
              <a:t>Condoms (male &amp; female)                                        </a:t>
            </a:r>
            <a:r>
              <a:rPr lang="zh-CN" altLang="en-US" sz="2300" b="1" dirty="0" smtClean="0">
                <a:ea typeface="宋体" panose="02010600030101010101" pitchFamily="2" charset="-122"/>
              </a:rPr>
              <a:t>避</a:t>
            </a:r>
            <a:r>
              <a:rPr lang="zh-CN" altLang="en-US" sz="2300" b="1" dirty="0">
                <a:ea typeface="宋体" panose="02010600030101010101" pitchFamily="2" charset="-122"/>
              </a:rPr>
              <a:t>孕套 </a:t>
            </a:r>
            <a:r>
              <a:rPr lang="de-DE" altLang="en-US" sz="2300" b="1" dirty="0"/>
              <a:t> (</a:t>
            </a:r>
            <a:r>
              <a:rPr lang="zh-CN" altLang="de-DE" sz="2300" b="1" dirty="0">
                <a:ea typeface="宋体" panose="02010600030101010101" pitchFamily="2" charset="-122"/>
              </a:rPr>
              <a:t>男用和女用</a:t>
            </a:r>
            <a:r>
              <a:rPr lang="de-DE" altLang="en-US" sz="2300" b="1" dirty="0"/>
              <a:t>)</a:t>
            </a:r>
            <a:r>
              <a:rPr lang="en-GB" altLang="en-US" sz="2300" b="1" dirty="0"/>
              <a:t> </a:t>
            </a:r>
          </a:p>
          <a:p>
            <a:pPr marL="0" indent="0">
              <a:lnSpc>
                <a:spcPct val="90000"/>
              </a:lnSpc>
              <a:buNone/>
            </a:pPr>
            <a:endParaRPr lang="en-US" altLang="zh-CN" sz="2300" b="1" dirty="0" smtClean="0"/>
          </a:p>
          <a:p>
            <a:pPr marL="0" indent="0">
              <a:lnSpc>
                <a:spcPct val="90000"/>
              </a:lnSpc>
              <a:buNone/>
            </a:pPr>
            <a:r>
              <a:rPr lang="en-US" altLang="zh-CN" sz="2300" b="1" dirty="0" smtClean="0"/>
              <a:t>2    </a:t>
            </a:r>
            <a:r>
              <a:rPr lang="de-DE" altLang="en-US" sz="2300" b="1" dirty="0" smtClean="0"/>
              <a:t>Clean delivery</a:t>
            </a:r>
            <a:r>
              <a:rPr lang="en-GB" altLang="en-US" sz="2300" b="1" dirty="0" smtClean="0"/>
              <a:t> (individual &amp;  attendant)     </a:t>
            </a:r>
            <a:r>
              <a:rPr lang="zh-CN" altLang="en-US" sz="2300" b="1" dirty="0" smtClean="0"/>
              <a:t>消毒接生</a:t>
            </a:r>
            <a:r>
              <a:rPr lang="en-US" altLang="zh-CN" sz="2300" b="1" dirty="0" smtClean="0"/>
              <a:t>(</a:t>
            </a:r>
            <a:r>
              <a:rPr lang="zh-CN" altLang="en-US" sz="2300" b="1" dirty="0" smtClean="0"/>
              <a:t>产妇和助产士用）</a:t>
            </a:r>
            <a:endParaRPr lang="en-GB" altLang="en-US" sz="2300" b="1" dirty="0" smtClean="0"/>
          </a:p>
          <a:p>
            <a:pPr marL="0" indent="0">
              <a:lnSpc>
                <a:spcPct val="90000"/>
              </a:lnSpc>
              <a:buNone/>
            </a:pPr>
            <a:r>
              <a:rPr lang="en-GB" altLang="en-US" sz="2300" b="1" dirty="0"/>
              <a:t> </a:t>
            </a:r>
            <a:r>
              <a:rPr lang="en-GB" altLang="en-US" sz="2300" b="1" dirty="0" smtClean="0"/>
              <a:t>     </a:t>
            </a:r>
            <a:r>
              <a:rPr lang="en-US" altLang="en-US" sz="2300" b="1" dirty="0" smtClean="0"/>
              <a:t> </a:t>
            </a:r>
            <a:endParaRPr lang="en-US" altLang="zh-CN" sz="2300" b="1" dirty="0" smtClean="0"/>
          </a:p>
          <a:p>
            <a:pPr marL="0" indent="0">
              <a:lnSpc>
                <a:spcPct val="90000"/>
              </a:lnSpc>
              <a:buNone/>
            </a:pPr>
            <a:r>
              <a:rPr lang="en-US" altLang="zh-CN" sz="2300" b="1" dirty="0" smtClean="0"/>
              <a:t>3A </a:t>
            </a:r>
            <a:r>
              <a:rPr lang="en-GB" altLang="en-US" sz="2300" b="1" dirty="0" smtClean="0"/>
              <a:t>P</a:t>
            </a:r>
            <a:r>
              <a:rPr lang="de-DE" altLang="en-US" sz="2300" b="1" dirty="0" smtClean="0"/>
              <a:t>ost-rape (EC/STI preventio</a:t>
            </a:r>
            <a:r>
              <a:rPr lang="en-US" altLang="en-US" sz="2300" b="1" dirty="0" smtClean="0"/>
              <a:t>on)</a:t>
            </a:r>
            <a:r>
              <a:rPr lang="de-DE" altLang="en-US" sz="2300" b="1" dirty="0" smtClean="0"/>
              <a:t>     </a:t>
            </a:r>
            <a:r>
              <a:rPr lang="zh-CN" altLang="en-US" sz="2300" b="1" dirty="0" smtClean="0"/>
              <a:t>性暴力后</a:t>
            </a:r>
            <a:r>
              <a:rPr lang="zh-CN" altLang="de-DE" sz="2300" b="1" dirty="0" smtClean="0">
                <a:ea typeface="宋体" panose="02010600030101010101" pitchFamily="2" charset="-122"/>
              </a:rPr>
              <a:t>处理 </a:t>
            </a:r>
            <a:r>
              <a:rPr lang="zh-CN" altLang="en-US" sz="2300" b="1" dirty="0" smtClean="0">
                <a:ea typeface="宋体" panose="02010600030101010101" pitchFamily="2" charset="-122"/>
              </a:rPr>
              <a:t>（紧急避孕</a:t>
            </a:r>
            <a:r>
              <a:rPr lang="en-US" altLang="zh-CN" sz="2300" b="1" dirty="0" smtClean="0">
                <a:ea typeface="宋体" panose="02010600030101010101" pitchFamily="2" charset="-122"/>
              </a:rPr>
              <a:t>/</a:t>
            </a:r>
            <a:r>
              <a:rPr lang="zh-CN" altLang="en-US" sz="2300" b="1" dirty="0" smtClean="0">
                <a:ea typeface="宋体" panose="02010600030101010101" pitchFamily="2" charset="-122"/>
              </a:rPr>
              <a:t>性病预防）</a:t>
            </a:r>
            <a:r>
              <a:rPr lang="zh-CN" altLang="de-DE" sz="2300" b="1" dirty="0" smtClean="0">
                <a:ea typeface="宋体" panose="02010600030101010101" pitchFamily="2" charset="-122"/>
              </a:rPr>
              <a:t> </a:t>
            </a:r>
            <a:endParaRPr lang="en-US" altLang="zh-CN" sz="2300" b="1" dirty="0" smtClean="0">
              <a:ea typeface="宋体" panose="02010600030101010101" pitchFamily="2" charset="-122"/>
            </a:endParaRPr>
          </a:p>
          <a:p>
            <a:pPr marL="0" indent="0">
              <a:lnSpc>
                <a:spcPct val="90000"/>
              </a:lnSpc>
              <a:buNone/>
            </a:pPr>
            <a:r>
              <a:rPr lang="en-US" altLang="en-US" sz="2300" b="1" dirty="0">
                <a:ea typeface="宋体" panose="02010600030101010101" pitchFamily="2" charset="-122"/>
              </a:rPr>
              <a:t> </a:t>
            </a:r>
            <a:r>
              <a:rPr lang="en-US" altLang="en-US" sz="2300" b="1" dirty="0" smtClean="0">
                <a:ea typeface="宋体" panose="02010600030101010101" pitchFamily="2" charset="-122"/>
              </a:rPr>
              <a:t>                                                          </a:t>
            </a:r>
            <a:endParaRPr lang="en-US" altLang="zh-CN" sz="2300" b="1" dirty="0"/>
          </a:p>
          <a:p>
            <a:pPr marL="0" indent="0">
              <a:lnSpc>
                <a:spcPct val="90000"/>
              </a:lnSpc>
              <a:buNone/>
            </a:pPr>
            <a:r>
              <a:rPr lang="en-US" altLang="zh-CN" sz="2300" b="1" dirty="0" smtClean="0"/>
              <a:t>3B </a:t>
            </a:r>
            <a:r>
              <a:rPr lang="en-GB" altLang="en-US" sz="2300" b="1" dirty="0" smtClean="0"/>
              <a:t>P</a:t>
            </a:r>
            <a:r>
              <a:rPr lang="de-DE" altLang="en-US" sz="2300" b="1" dirty="0" smtClean="0"/>
              <a:t>ost-rape (PEP)                                               </a:t>
            </a:r>
            <a:r>
              <a:rPr lang="zh-CN" altLang="de-DE" sz="2300" b="1" dirty="0" smtClean="0">
                <a:ea typeface="宋体" panose="02010600030101010101" pitchFamily="2" charset="-122"/>
              </a:rPr>
              <a:t>性</a:t>
            </a:r>
            <a:r>
              <a:rPr lang="zh-CN" altLang="de-DE" sz="2300" b="1" dirty="0">
                <a:ea typeface="宋体" panose="02010600030101010101" pitchFamily="2" charset="-122"/>
              </a:rPr>
              <a:t>暴力后处理 </a:t>
            </a:r>
            <a:r>
              <a:rPr lang="de-DE" altLang="en-US" sz="2300" b="1" dirty="0"/>
              <a:t> </a:t>
            </a:r>
            <a:r>
              <a:rPr lang="de-DE" altLang="en-US" sz="2300" b="1" dirty="0" smtClean="0"/>
              <a:t>(</a:t>
            </a:r>
            <a:r>
              <a:rPr lang="zh-CN" altLang="en-US" sz="2300" b="1" dirty="0" smtClean="0"/>
              <a:t>暴露后预防）</a:t>
            </a:r>
            <a:endParaRPr lang="de-DE" altLang="en-US" sz="2300" b="1" dirty="0" smtClean="0"/>
          </a:p>
          <a:p>
            <a:pPr marL="0" indent="0">
              <a:lnSpc>
                <a:spcPct val="90000"/>
              </a:lnSpc>
              <a:buNone/>
            </a:pPr>
            <a:r>
              <a:rPr lang="de-DE" altLang="en-US" sz="2300" b="1" dirty="0" smtClean="0"/>
              <a:t>                                                                      </a:t>
            </a:r>
          </a:p>
          <a:p>
            <a:pPr marL="0" indent="0">
              <a:lnSpc>
                <a:spcPct val="90000"/>
              </a:lnSpc>
              <a:buNone/>
            </a:pPr>
            <a:r>
              <a:rPr lang="de-DE" altLang="en-US" sz="2300" b="1" dirty="0" smtClean="0"/>
              <a:t>4 Oral and injectable contraception                                </a:t>
            </a:r>
            <a:r>
              <a:rPr lang="zh-CN" altLang="de-DE" sz="2300" b="1" dirty="0" smtClean="0">
                <a:ea typeface="宋体" panose="02010600030101010101" pitchFamily="2" charset="-122"/>
              </a:rPr>
              <a:t>口</a:t>
            </a:r>
            <a:r>
              <a:rPr lang="zh-CN" altLang="de-DE" sz="2300" b="1" dirty="0">
                <a:ea typeface="宋体" panose="02010600030101010101" pitchFamily="2" charset="-122"/>
              </a:rPr>
              <a:t>服和注射避孕药</a:t>
            </a:r>
            <a:endParaRPr lang="zh-CN" altLang="en-GB" sz="2300" b="1" dirty="0">
              <a:ea typeface="宋体" panose="02010600030101010101" pitchFamily="2" charset="-122"/>
            </a:endParaRPr>
          </a:p>
          <a:p>
            <a:pPr marL="0" indent="0">
              <a:lnSpc>
                <a:spcPct val="90000"/>
              </a:lnSpc>
              <a:buNone/>
            </a:pPr>
            <a:endParaRPr lang="en-GB" altLang="en-US" sz="2300" b="1" dirty="0"/>
          </a:p>
          <a:p>
            <a:pPr marL="0" indent="0">
              <a:lnSpc>
                <a:spcPct val="90000"/>
              </a:lnSpc>
              <a:buNone/>
            </a:pPr>
            <a:r>
              <a:rPr lang="en-US" altLang="zh-CN" sz="2300" b="1" dirty="0" smtClean="0"/>
              <a:t>5 </a:t>
            </a:r>
            <a:r>
              <a:rPr lang="de-DE" altLang="en-US" sz="2300" b="1" dirty="0" smtClean="0"/>
              <a:t>STI drug                                                                                 </a:t>
            </a:r>
            <a:r>
              <a:rPr lang="zh-CN" altLang="de-DE" sz="2300" b="1" dirty="0" smtClean="0">
                <a:ea typeface="宋体" panose="02010600030101010101" pitchFamily="2" charset="-122"/>
              </a:rPr>
              <a:t>性</a:t>
            </a:r>
            <a:r>
              <a:rPr lang="zh-CN" altLang="de-DE" sz="2300" b="1" dirty="0">
                <a:ea typeface="宋体" panose="02010600030101010101" pitchFamily="2" charset="-122"/>
              </a:rPr>
              <a:t>传播感染治疗</a:t>
            </a:r>
            <a:r>
              <a:rPr lang="zh-CN" altLang="en-GB" sz="2300" b="1" dirty="0">
                <a:ea typeface="宋体" panose="02010600030101010101" pitchFamily="2" charset="-122"/>
              </a:rPr>
              <a:t>  </a:t>
            </a:r>
          </a:p>
          <a:p>
            <a:pPr marL="0" indent="287655">
              <a:lnSpc>
                <a:spcPct val="90000"/>
              </a:lnSpc>
            </a:pPr>
            <a:endParaRPr lang="de-DE" altLang="zh-CN" sz="2300" b="1" dirty="0">
              <a:ea typeface="宋体" panose="02010600030101010101" pitchFamily="2" charset="-122"/>
            </a:endParaRPr>
          </a:p>
          <a:p>
            <a:pPr marL="0" indent="287655">
              <a:lnSpc>
                <a:spcPct val="90000"/>
              </a:lnSpc>
            </a:pPr>
            <a:endParaRPr lang="de-DE" altLang="en-US" sz="2300" dirty="0" smtClean="0"/>
          </a:p>
          <a:p>
            <a:pPr marL="0" indent="287655" eaLnBrk="1" hangingPunct="1">
              <a:lnSpc>
                <a:spcPct val="90000"/>
              </a:lnSpc>
            </a:pPr>
            <a:endParaRPr lang="en-GB" altLang="en-US" sz="2300" dirty="0" smtClean="0"/>
          </a:p>
        </p:txBody>
      </p:sp>
    </p:spTree>
    <p:extLst>
      <p:ext uri="{BB962C8B-B14F-4D97-AF65-F5344CB8AC3E}">
        <p14:creationId xmlns:p14="http://schemas.microsoft.com/office/powerpoint/2010/main" val="22297721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2800" b="1" dirty="0" smtClean="0"/>
              <a:t>Kit 3: Rape Treatment Kit</a:t>
            </a:r>
            <a:br>
              <a:rPr lang="en-US" altLang="en-US" sz="2800" b="1" dirty="0" smtClean="0"/>
            </a:br>
            <a:r>
              <a:rPr lang="en-US" altLang="zh-CN" sz="2800" b="1" dirty="0" smtClean="0"/>
              <a:t>3</a:t>
            </a:r>
            <a:r>
              <a:rPr lang="zh-CN" altLang="en-US" sz="2800" b="1" dirty="0" smtClean="0"/>
              <a:t>号包：性暴力后处理包</a:t>
            </a:r>
            <a:endParaRPr lang="es-ES" altLang="en-US" sz="2800" b="1" dirty="0" smtClean="0"/>
          </a:p>
        </p:txBody>
      </p:sp>
      <p:pic>
        <p:nvPicPr>
          <p:cNvPr id="9219" name="Picture 3" descr="Ki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7315200" cy="449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690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381000" y="152400"/>
            <a:ext cx="7620000" cy="1295400"/>
          </a:xfrm>
        </p:spPr>
        <p:txBody>
          <a:bodyPr>
            <a:normAutofit/>
          </a:bodyPr>
          <a:lstStyle/>
          <a:p>
            <a:r>
              <a:rPr lang="de-DE" altLang="en-US" sz="2200" b="1" i="1" dirty="0" smtClean="0">
                <a:solidFill>
                  <a:schemeClr val="tx1"/>
                </a:solidFill>
                <a:latin typeface="Arial" panose="020B0604020202020204" pitchFamily="34" charset="0"/>
              </a:rPr>
              <a:t/>
            </a:r>
            <a:br>
              <a:rPr lang="de-DE" altLang="en-US" sz="2200" b="1" i="1" dirty="0" smtClean="0">
                <a:solidFill>
                  <a:schemeClr val="tx1"/>
                </a:solidFill>
                <a:latin typeface="Arial" panose="020B0604020202020204" pitchFamily="34" charset="0"/>
              </a:rPr>
            </a:br>
            <a:r>
              <a:rPr lang="zh-CN" altLang="fr-FR" sz="2200" b="1" dirty="0" smtClean="0">
                <a:ea typeface="宋体" panose="02010600030101010101" pitchFamily="2" charset="-122"/>
              </a:rPr>
              <a:t>生</a:t>
            </a:r>
            <a:r>
              <a:rPr lang="zh-CN" altLang="fr-FR" sz="2200" b="1" dirty="0">
                <a:ea typeface="宋体" panose="02010600030101010101" pitchFamily="2" charset="-122"/>
              </a:rPr>
              <a:t>殖健康应急服务</a:t>
            </a:r>
            <a:r>
              <a:rPr lang="zh-CN" altLang="fr-FR" sz="2200" b="1" dirty="0" smtClean="0">
                <a:ea typeface="宋体" panose="02010600030101010101" pitchFamily="2" charset="-122"/>
              </a:rPr>
              <a:t>包</a:t>
            </a:r>
            <a:r>
              <a:rPr lang="zh-CN" altLang="en-US" sz="2200" b="1" dirty="0" smtClean="0">
                <a:ea typeface="宋体" panose="02010600030101010101" pitchFamily="2" charset="-122"/>
              </a:rPr>
              <a:t>（</a:t>
            </a:r>
            <a:r>
              <a:rPr lang="en-GB" altLang="zh-CN" sz="2200" b="1" dirty="0" smtClean="0">
                <a:latin typeface="Arial" panose="020B0604020202020204" pitchFamily="34" charset="0"/>
                <a:ea typeface="宋体" panose="02010600030101010101" pitchFamily="2" charset="-122"/>
              </a:rPr>
              <a:t>2</a:t>
            </a:r>
            <a:r>
              <a:rPr lang="zh-CN" altLang="en-GB" sz="2200" b="1" dirty="0">
                <a:latin typeface="Arial" panose="020B0604020202020204" pitchFamily="34" charset="0"/>
                <a:ea typeface="宋体" panose="02010600030101010101" pitchFamily="2" charset="-122"/>
              </a:rPr>
              <a:t>级服</a:t>
            </a:r>
            <a:r>
              <a:rPr lang="zh-CN" altLang="en-GB" sz="2200" b="1" dirty="0" smtClean="0">
                <a:latin typeface="Arial" panose="020B0604020202020204" pitchFamily="34" charset="0"/>
                <a:ea typeface="宋体" panose="02010600030101010101" pitchFamily="2" charset="-122"/>
              </a:rPr>
              <a:t>务</a:t>
            </a:r>
            <a:r>
              <a:rPr lang="en-US" altLang="zh-CN" sz="2200" b="1" dirty="0" smtClean="0">
                <a:latin typeface="Arial" panose="020B0604020202020204" pitchFamily="34" charset="0"/>
                <a:ea typeface="宋体" panose="02010600030101010101" pitchFamily="2" charset="-122"/>
              </a:rPr>
              <a:t>)</a:t>
            </a:r>
            <a:r>
              <a:rPr lang="zh-CN" altLang="en-GB" sz="2200" b="1" dirty="0">
                <a:latin typeface="Arial" panose="020B0604020202020204" pitchFamily="34" charset="0"/>
                <a:ea typeface="宋体" panose="02010600030101010101" pitchFamily="2" charset="-122"/>
              </a:rPr>
              <a:t/>
            </a:r>
            <a:br>
              <a:rPr lang="zh-CN" altLang="en-GB" sz="2200" b="1" dirty="0">
                <a:latin typeface="Arial" panose="020B0604020202020204" pitchFamily="34" charset="0"/>
                <a:ea typeface="宋体" panose="02010600030101010101" pitchFamily="2" charset="-122"/>
              </a:rPr>
            </a:br>
            <a:r>
              <a:rPr lang="zh-CN" altLang="en-US" sz="2200" b="1" i="1" dirty="0" smtClean="0">
                <a:latin typeface="Arial" panose="020B0604020202020204" pitchFamily="34" charset="0"/>
                <a:ea typeface="宋体" panose="02010600030101010101" pitchFamily="2" charset="-122"/>
              </a:rPr>
              <a:t>社区</a:t>
            </a:r>
            <a:r>
              <a:rPr lang="zh-CN" altLang="de-DE" sz="2200" b="1" i="1" dirty="0" smtClean="0">
                <a:solidFill>
                  <a:schemeClr val="tx1"/>
                </a:solidFill>
                <a:ea typeface="宋体" panose="02010600030101010101" pitchFamily="2" charset="-122"/>
              </a:rPr>
              <a:t>卫</a:t>
            </a:r>
            <a:r>
              <a:rPr lang="zh-CN" altLang="de-DE" sz="2200" b="1" i="1" dirty="0">
                <a:solidFill>
                  <a:schemeClr val="tx1"/>
                </a:solidFill>
                <a:ea typeface="宋体" panose="02010600030101010101" pitchFamily="2" charset="-122"/>
              </a:rPr>
              <a:t>生中心和转诊级</a:t>
            </a:r>
            <a:r>
              <a:rPr lang="zh-CN" altLang="de-DE" sz="2200" b="1" i="1" dirty="0" smtClean="0">
                <a:solidFill>
                  <a:schemeClr val="tx1"/>
                </a:solidFill>
                <a:ea typeface="宋体" panose="02010600030101010101" pitchFamily="2" charset="-122"/>
              </a:rPr>
              <a:t>别 </a:t>
            </a:r>
            <a:r>
              <a:rPr lang="en-US" altLang="zh-CN" sz="2200" b="1" i="1" dirty="0" smtClean="0">
                <a:solidFill>
                  <a:schemeClr val="tx1"/>
                </a:solidFill>
                <a:ea typeface="宋体" panose="02010600030101010101" pitchFamily="2" charset="-122"/>
              </a:rPr>
              <a:t>- </a:t>
            </a:r>
            <a:r>
              <a:rPr lang="de-DE" altLang="zh-CN" sz="2200" b="1" i="1" dirty="0" smtClean="0">
                <a:solidFill>
                  <a:schemeClr val="tx1"/>
                </a:solidFill>
                <a:ea typeface="宋体" panose="02010600030101010101" pitchFamily="2" charset="-122"/>
              </a:rPr>
              <a:t>3</a:t>
            </a:r>
            <a:r>
              <a:rPr lang="de-DE" altLang="en-US" sz="2200" b="1" i="1" dirty="0" smtClean="0">
                <a:solidFill>
                  <a:schemeClr val="tx1"/>
                </a:solidFill>
              </a:rPr>
              <a:t>0 </a:t>
            </a:r>
            <a:r>
              <a:rPr lang="de-DE" altLang="en-US" sz="2200" b="1" i="1" dirty="0">
                <a:solidFill>
                  <a:schemeClr val="tx1"/>
                </a:solidFill>
              </a:rPr>
              <a:t>000 </a:t>
            </a:r>
            <a:r>
              <a:rPr lang="zh-CN" altLang="de-DE" sz="2200" b="1" i="1" dirty="0">
                <a:solidFill>
                  <a:schemeClr val="tx1"/>
                </a:solidFill>
                <a:ea typeface="宋体" panose="02010600030101010101" pitchFamily="2" charset="-122"/>
              </a:rPr>
              <a:t>人</a:t>
            </a:r>
            <a:r>
              <a:rPr lang="de-DE" altLang="en-GB" sz="2200" b="1" i="1" dirty="0">
                <a:solidFill>
                  <a:schemeClr val="tx1"/>
                </a:solidFill>
              </a:rPr>
              <a:t>×</a:t>
            </a:r>
            <a:r>
              <a:rPr lang="de-DE" altLang="en-US" sz="2200" b="1" i="1" dirty="0">
                <a:solidFill>
                  <a:schemeClr val="tx1"/>
                </a:solidFill>
              </a:rPr>
              <a:t> 3</a:t>
            </a:r>
            <a:r>
              <a:rPr lang="zh-CN" altLang="de-DE" sz="2200" b="1" i="1" dirty="0">
                <a:solidFill>
                  <a:schemeClr val="tx1"/>
                </a:solidFill>
                <a:ea typeface="宋体" panose="02010600030101010101" pitchFamily="2" charset="-122"/>
              </a:rPr>
              <a:t>个月</a:t>
            </a:r>
            <a:endParaRPr lang="en-GB" altLang="en-US" sz="2200" b="1" i="1" dirty="0" smtClean="0">
              <a:solidFill>
                <a:schemeClr val="tx1"/>
              </a:solidFill>
              <a:latin typeface="Arial" panose="020B0604020202020204" pitchFamily="34" charset="0"/>
            </a:endParaRPr>
          </a:p>
        </p:txBody>
      </p:sp>
      <p:sp>
        <p:nvSpPr>
          <p:cNvPr id="10243" name="Rectangle 4"/>
          <p:cNvSpPr>
            <a:spLocks noGrp="1" noChangeArrowheads="1"/>
          </p:cNvSpPr>
          <p:nvPr>
            <p:ph type="body" sz="half" idx="1"/>
          </p:nvPr>
        </p:nvSpPr>
        <p:spPr>
          <a:xfrm>
            <a:off x="0" y="1752600"/>
            <a:ext cx="1523999" cy="3870325"/>
          </a:xfrm>
          <a:noFill/>
        </p:spPr>
        <p:txBody>
          <a:bodyPr>
            <a:normAutofit/>
          </a:bodyPr>
          <a:lstStyle/>
          <a:p>
            <a:pPr marL="193675" indent="0" eaLnBrk="1" hangingPunct="1">
              <a:buFont typeface="Wingdings" panose="05000000000000000000" pitchFamily="2" charset="2"/>
              <a:buNone/>
            </a:pPr>
            <a:r>
              <a:rPr lang="en-GB" altLang="en-US" sz="1800" dirty="0" smtClean="0"/>
              <a:t>S</a:t>
            </a:r>
            <a:r>
              <a:rPr lang="de-DE" altLang="en-US" sz="1800" dirty="0" smtClean="0"/>
              <a:t>ub</a:t>
            </a:r>
            <a:r>
              <a:rPr lang="en-GB" altLang="en-US" sz="1800" dirty="0" smtClean="0"/>
              <a:t>-kit</a:t>
            </a:r>
          </a:p>
          <a:p>
            <a:pPr marL="193675" indent="0" eaLnBrk="1" hangingPunct="1">
              <a:buFont typeface="Wingdings" panose="05000000000000000000" pitchFamily="2" charset="2"/>
              <a:buNone/>
            </a:pPr>
            <a:r>
              <a:rPr lang="en-GB" altLang="en-US" sz="1800" dirty="0" smtClean="0"/>
              <a:t>    </a:t>
            </a:r>
          </a:p>
          <a:p>
            <a:pPr marL="193675" indent="0" eaLnBrk="1" hangingPunct="1">
              <a:buFont typeface="Wingdings" panose="05000000000000000000" pitchFamily="2" charset="2"/>
              <a:buNone/>
            </a:pPr>
            <a:r>
              <a:rPr lang="en-GB" altLang="en-US" sz="1800" dirty="0" smtClean="0"/>
              <a:t>    6</a:t>
            </a:r>
          </a:p>
          <a:p>
            <a:pPr marL="193675" indent="0" eaLnBrk="1" hangingPunct="1">
              <a:buFont typeface="Wingdings" panose="05000000000000000000" pitchFamily="2" charset="2"/>
              <a:buNone/>
            </a:pPr>
            <a:r>
              <a:rPr lang="en-GB" altLang="en-US" sz="1800" dirty="0" smtClean="0"/>
              <a:t>    7</a:t>
            </a:r>
          </a:p>
          <a:p>
            <a:pPr marL="193675" indent="0" eaLnBrk="1" hangingPunct="1">
              <a:buFont typeface="Wingdings" panose="05000000000000000000" pitchFamily="2" charset="2"/>
              <a:buNone/>
            </a:pPr>
            <a:r>
              <a:rPr lang="en-GB" altLang="en-US" sz="1800" dirty="0" smtClean="0"/>
              <a:t>    8</a:t>
            </a:r>
          </a:p>
          <a:p>
            <a:pPr marL="193675" indent="0" eaLnBrk="1" hangingPunct="1">
              <a:buFont typeface="Wingdings" panose="05000000000000000000" pitchFamily="2" charset="2"/>
              <a:buNone/>
            </a:pPr>
            <a:r>
              <a:rPr lang="en-GB" altLang="en-US" sz="1800" dirty="0" smtClean="0"/>
              <a:t>   </a:t>
            </a:r>
          </a:p>
          <a:p>
            <a:pPr marL="193675" indent="0" eaLnBrk="1" hangingPunct="1">
              <a:buFont typeface="Wingdings" panose="05000000000000000000" pitchFamily="2" charset="2"/>
              <a:buNone/>
            </a:pPr>
            <a:r>
              <a:rPr lang="en-GB" altLang="en-US" sz="1800" dirty="0" smtClean="0"/>
              <a:t>     9</a:t>
            </a:r>
          </a:p>
          <a:p>
            <a:pPr marL="193675" indent="0" eaLnBrk="1" hangingPunct="1">
              <a:buFont typeface="Wingdings" panose="05000000000000000000" pitchFamily="2" charset="2"/>
              <a:buNone/>
            </a:pPr>
            <a:r>
              <a:rPr lang="en-GB" altLang="en-US" sz="1800" dirty="0" smtClean="0"/>
              <a:t>    10</a:t>
            </a:r>
          </a:p>
          <a:p>
            <a:pPr marL="193675" indent="0" eaLnBrk="1" hangingPunct="1">
              <a:buFont typeface="Wingdings" panose="05000000000000000000" pitchFamily="2" charset="2"/>
              <a:buNone/>
            </a:pPr>
            <a:r>
              <a:rPr lang="en-GB" altLang="en-US" sz="1800" dirty="0" smtClean="0"/>
              <a:t>   </a:t>
            </a:r>
          </a:p>
        </p:txBody>
      </p:sp>
      <p:sp>
        <p:nvSpPr>
          <p:cNvPr id="444421" name="Rectangle 5"/>
          <p:cNvSpPr>
            <a:spLocks noGrp="1" noChangeArrowheads="1"/>
          </p:cNvSpPr>
          <p:nvPr>
            <p:ph type="body" sz="half" idx="2"/>
          </p:nvPr>
        </p:nvSpPr>
        <p:spPr>
          <a:xfrm>
            <a:off x="1143000" y="2362200"/>
            <a:ext cx="7696200" cy="2438400"/>
          </a:xfrm>
          <a:noFill/>
        </p:spPr>
        <p:txBody>
          <a:bodyPr>
            <a:normAutofit/>
          </a:bodyPr>
          <a:lstStyle/>
          <a:p>
            <a:pPr marL="0" indent="287655" eaLnBrk="1" hangingPunct="1"/>
            <a:r>
              <a:rPr lang="de-DE" altLang="en-US" sz="2000" dirty="0" smtClean="0"/>
              <a:t>Delivery </a:t>
            </a:r>
            <a:r>
              <a:rPr lang="en-GB" altLang="en-US" sz="2000" dirty="0" smtClean="0"/>
              <a:t>(Health Centre)        </a:t>
            </a:r>
            <a:r>
              <a:rPr lang="zh-CN" altLang="en-US" sz="1800" dirty="0" smtClean="0"/>
              <a:t>临床助产服务包（住院分娩）</a:t>
            </a:r>
            <a:r>
              <a:rPr lang="en-GB" altLang="en-US" sz="1800" dirty="0" smtClean="0"/>
              <a:t>  </a:t>
            </a:r>
            <a:endParaRPr lang="en-GB" altLang="en-US" sz="2000" dirty="0" smtClean="0"/>
          </a:p>
          <a:p>
            <a:pPr marL="0" indent="287655" eaLnBrk="1" hangingPunct="1"/>
            <a:r>
              <a:rPr lang="de-DE" altLang="en-US" sz="2000" dirty="0" smtClean="0"/>
              <a:t>IUD insertion                                  </a:t>
            </a:r>
            <a:r>
              <a:rPr lang="zh-CN" altLang="en-US" sz="1800" dirty="0" smtClean="0"/>
              <a:t>宫内节育器</a:t>
            </a:r>
            <a:endParaRPr lang="en-GB" altLang="en-US" sz="1800" dirty="0" smtClean="0"/>
          </a:p>
          <a:p>
            <a:pPr marL="0" indent="287655" eaLnBrk="1" hangingPunct="1"/>
            <a:r>
              <a:rPr lang="de-DE" altLang="en-US" sz="2000" dirty="0" smtClean="0"/>
              <a:t>Management of complications of    </a:t>
            </a:r>
            <a:r>
              <a:rPr lang="zh-CN" altLang="en-US" sz="1800" dirty="0" smtClean="0"/>
              <a:t>流产和流产病发症处理</a:t>
            </a:r>
            <a:endParaRPr lang="en-US" altLang="zh-CN" sz="1800" dirty="0" smtClean="0"/>
          </a:p>
          <a:p>
            <a:pPr marL="0" indent="0" eaLnBrk="1" hangingPunct="1">
              <a:buNone/>
            </a:pPr>
            <a:r>
              <a:rPr lang="en-US" altLang="en-US" sz="2000" dirty="0"/>
              <a:t> </a:t>
            </a:r>
            <a:r>
              <a:rPr lang="en-US" altLang="en-US" sz="2000" dirty="0" smtClean="0"/>
              <a:t>   abortion </a:t>
            </a:r>
            <a:endParaRPr lang="de-DE" altLang="en-US" sz="2000" dirty="0" smtClean="0"/>
          </a:p>
          <a:p>
            <a:pPr marL="0" indent="287655" eaLnBrk="1" hangingPunct="1"/>
            <a:r>
              <a:rPr lang="de-DE" altLang="en-US" sz="2000" dirty="0" smtClean="0"/>
              <a:t>Suture of cervical and vaginal tears   </a:t>
            </a:r>
            <a:r>
              <a:rPr lang="zh-CN" altLang="en-US" sz="1800" dirty="0" smtClean="0"/>
              <a:t>宫颈</a:t>
            </a:r>
            <a:r>
              <a:rPr lang="en-US" altLang="zh-CN" sz="1800" dirty="0" smtClean="0"/>
              <a:t>/</a:t>
            </a:r>
            <a:r>
              <a:rPr lang="zh-CN" altLang="en-US" sz="1800" dirty="0" smtClean="0"/>
              <a:t>阴道撕裂缝合</a:t>
            </a:r>
            <a:endParaRPr lang="en-GB" altLang="en-US" sz="1800" dirty="0" smtClean="0"/>
          </a:p>
          <a:p>
            <a:pPr marL="0" indent="287655" eaLnBrk="1" hangingPunct="1"/>
            <a:r>
              <a:rPr lang="de-DE" altLang="en-US" sz="2000" dirty="0" smtClean="0"/>
              <a:t>Vacuum extraction</a:t>
            </a:r>
            <a:r>
              <a:rPr lang="en-GB" altLang="en-US" sz="2000" dirty="0" smtClean="0"/>
              <a:t>                          </a:t>
            </a:r>
            <a:r>
              <a:rPr lang="zh-CN" altLang="en-US" sz="1600" dirty="0" smtClean="0"/>
              <a:t>阴</a:t>
            </a:r>
            <a:r>
              <a:rPr lang="zh-CN" altLang="en-US" sz="1800" dirty="0" smtClean="0"/>
              <a:t>道助产（胎头吸引</a:t>
            </a:r>
            <a:r>
              <a:rPr lang="zh-CN" altLang="en-US" sz="1800" dirty="0"/>
              <a:t>设</a:t>
            </a:r>
            <a:r>
              <a:rPr lang="zh-CN" altLang="en-US" sz="1800" dirty="0" smtClean="0"/>
              <a:t>备）</a:t>
            </a:r>
            <a:endParaRPr lang="en-GB" altLang="en-US" sz="2000" dirty="0" smtClean="0"/>
          </a:p>
          <a:p>
            <a:pPr marL="0" indent="0" eaLnBrk="1" hangingPunct="1">
              <a:buNone/>
            </a:pPr>
            <a:endParaRPr lang="en-GB" altLang="en-US" sz="2000" dirty="0" smtClean="0"/>
          </a:p>
        </p:txBody>
      </p:sp>
    </p:spTree>
    <p:extLst>
      <p:ext uri="{BB962C8B-B14F-4D97-AF65-F5344CB8AC3E}">
        <p14:creationId xmlns:p14="http://schemas.microsoft.com/office/powerpoint/2010/main" val="10484566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57200"/>
            <a:ext cx="7772400" cy="1143000"/>
          </a:xfrm>
        </p:spPr>
        <p:txBody>
          <a:bodyPr>
            <a:normAutofit/>
          </a:bodyPr>
          <a:lstStyle/>
          <a:p>
            <a:pPr eaLnBrk="1" hangingPunct="1"/>
            <a:r>
              <a:rPr lang="en-US" altLang="en-US" sz="2800" dirty="0" smtClean="0"/>
              <a:t>Kit 6: Clinical Delivery (Health Facility)</a:t>
            </a:r>
            <a:br>
              <a:rPr lang="en-US" altLang="en-US" sz="2800" dirty="0" smtClean="0"/>
            </a:br>
            <a:r>
              <a:rPr lang="en-US" altLang="en-US" sz="2800" dirty="0" smtClean="0"/>
              <a:t>6</a:t>
            </a:r>
            <a:r>
              <a:rPr lang="zh-CN" altLang="en-US" sz="2800" dirty="0" smtClean="0"/>
              <a:t>号包：临床助产服务包（住院分娩）</a:t>
            </a:r>
            <a:endParaRPr lang="es-ES" altLang="en-US" sz="2800" dirty="0" smtClean="0"/>
          </a:p>
        </p:txBody>
      </p:sp>
      <p:pic>
        <p:nvPicPr>
          <p:cNvPr id="11267" name="Picture 3" descr="Kit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81200"/>
            <a:ext cx="5761038" cy="423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104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xfrm>
            <a:off x="533400" y="304800"/>
            <a:ext cx="8077200" cy="990600"/>
          </a:xfrm>
        </p:spPr>
        <p:txBody>
          <a:bodyPr>
            <a:normAutofit/>
          </a:bodyPr>
          <a:lstStyle/>
          <a:p>
            <a:r>
              <a:rPr lang="zh-CN" altLang="fr-FR" sz="2400" b="1" dirty="0" smtClean="0">
                <a:ea typeface="宋体" panose="02010600030101010101" pitchFamily="2" charset="-122"/>
              </a:rPr>
              <a:t>生</a:t>
            </a:r>
            <a:r>
              <a:rPr lang="zh-CN" altLang="fr-FR" sz="2400" b="1" dirty="0">
                <a:ea typeface="宋体" panose="02010600030101010101" pitchFamily="2" charset="-122"/>
              </a:rPr>
              <a:t>殖健康应急服务包</a:t>
            </a:r>
            <a:r>
              <a:rPr lang="zh-CN" altLang="en-US" sz="2400" b="1" dirty="0" smtClean="0">
                <a:ea typeface="宋体" panose="02010600030101010101" pitchFamily="2" charset="-122"/>
              </a:rPr>
              <a:t>（</a:t>
            </a:r>
            <a:r>
              <a:rPr lang="en-US" altLang="zh-CN" sz="2400" b="1" dirty="0" smtClean="0">
                <a:latin typeface="Arial" panose="020B0604020202020204" pitchFamily="34" charset="0"/>
                <a:ea typeface="宋体" panose="02010600030101010101" pitchFamily="2" charset="-122"/>
              </a:rPr>
              <a:t>3</a:t>
            </a:r>
            <a:r>
              <a:rPr lang="zh-CN" altLang="en-GB" sz="2400" b="1" dirty="0" smtClean="0">
                <a:latin typeface="Arial" panose="020B0604020202020204" pitchFamily="34" charset="0"/>
                <a:ea typeface="宋体" panose="02010600030101010101" pitchFamily="2" charset="-122"/>
              </a:rPr>
              <a:t>级</a:t>
            </a:r>
            <a:r>
              <a:rPr lang="zh-CN" altLang="en-GB" sz="2400" b="1" dirty="0">
                <a:latin typeface="Arial" panose="020B0604020202020204" pitchFamily="34" charset="0"/>
                <a:ea typeface="宋体" panose="02010600030101010101" pitchFamily="2" charset="-122"/>
              </a:rPr>
              <a:t>服务</a:t>
            </a:r>
            <a:r>
              <a:rPr lang="en-US" altLang="zh-CN" sz="2400" b="1" dirty="0">
                <a:latin typeface="Arial" panose="020B0604020202020204" pitchFamily="34" charset="0"/>
                <a:ea typeface="宋体" panose="02010600030101010101" pitchFamily="2" charset="-122"/>
              </a:rPr>
              <a:t>)</a:t>
            </a:r>
            <a:r>
              <a:rPr lang="zh-CN" altLang="en-GB" sz="2400" b="1" dirty="0">
                <a:latin typeface="Arial" panose="020B0604020202020204" pitchFamily="34" charset="0"/>
                <a:ea typeface="宋体" panose="02010600030101010101" pitchFamily="2" charset="-122"/>
              </a:rPr>
              <a:t/>
            </a:r>
            <a:br>
              <a:rPr lang="zh-CN" altLang="en-GB" sz="2400" b="1" dirty="0">
                <a:latin typeface="Arial" panose="020B0604020202020204" pitchFamily="34" charset="0"/>
                <a:ea typeface="宋体" panose="02010600030101010101" pitchFamily="2" charset="-122"/>
              </a:rPr>
            </a:br>
            <a:r>
              <a:rPr lang="zh-CN" altLang="de-DE" sz="2400" b="1" i="1" dirty="0" smtClean="0">
                <a:solidFill>
                  <a:schemeClr val="tx1"/>
                </a:solidFill>
                <a:ea typeface="宋体" panose="02010600030101010101" pitchFamily="2" charset="-122"/>
              </a:rPr>
              <a:t>转</a:t>
            </a:r>
            <a:r>
              <a:rPr lang="zh-CN" altLang="de-DE" sz="2400" b="1" i="1" dirty="0">
                <a:solidFill>
                  <a:schemeClr val="tx1"/>
                </a:solidFill>
                <a:ea typeface="宋体" panose="02010600030101010101" pitchFamily="2" charset="-122"/>
              </a:rPr>
              <a:t>诊级别 </a:t>
            </a:r>
            <a:r>
              <a:rPr lang="en-US" altLang="zh-CN" sz="2400" b="1" i="1" dirty="0">
                <a:solidFill>
                  <a:schemeClr val="tx1"/>
                </a:solidFill>
                <a:ea typeface="宋体" panose="02010600030101010101" pitchFamily="2" charset="-122"/>
              </a:rPr>
              <a:t>- </a:t>
            </a:r>
            <a:r>
              <a:rPr lang="en-US" altLang="zh-CN" sz="2400" b="1" i="1" dirty="0" smtClean="0">
                <a:solidFill>
                  <a:schemeClr val="tx1"/>
                </a:solidFill>
                <a:ea typeface="宋体" panose="02010600030101010101" pitchFamily="2" charset="-122"/>
              </a:rPr>
              <a:t>15</a:t>
            </a:r>
            <a:r>
              <a:rPr lang="de-DE" altLang="en-US" sz="2400" b="1" i="1" dirty="0" smtClean="0">
                <a:solidFill>
                  <a:schemeClr val="tx1"/>
                </a:solidFill>
              </a:rPr>
              <a:t>0 </a:t>
            </a:r>
            <a:r>
              <a:rPr lang="de-DE" altLang="en-US" sz="2400" b="1" i="1" dirty="0">
                <a:solidFill>
                  <a:schemeClr val="tx1"/>
                </a:solidFill>
              </a:rPr>
              <a:t>000 </a:t>
            </a:r>
            <a:r>
              <a:rPr lang="zh-CN" altLang="de-DE" sz="2400" b="1" i="1" dirty="0">
                <a:solidFill>
                  <a:schemeClr val="tx1"/>
                </a:solidFill>
                <a:ea typeface="宋体" panose="02010600030101010101" pitchFamily="2" charset="-122"/>
              </a:rPr>
              <a:t>人</a:t>
            </a:r>
            <a:r>
              <a:rPr lang="de-DE" altLang="en-GB" sz="2400" b="1" i="1" dirty="0">
                <a:solidFill>
                  <a:schemeClr val="tx1"/>
                </a:solidFill>
              </a:rPr>
              <a:t>×</a:t>
            </a:r>
            <a:r>
              <a:rPr lang="de-DE" altLang="en-US" sz="2400" b="1" i="1" dirty="0">
                <a:solidFill>
                  <a:schemeClr val="tx1"/>
                </a:solidFill>
              </a:rPr>
              <a:t> 3</a:t>
            </a:r>
            <a:r>
              <a:rPr lang="zh-CN" altLang="de-DE" sz="2400" b="1" i="1" dirty="0">
                <a:solidFill>
                  <a:schemeClr val="tx1"/>
                </a:solidFill>
                <a:ea typeface="宋体" panose="02010600030101010101" pitchFamily="2" charset="-122"/>
              </a:rPr>
              <a:t>个月</a:t>
            </a:r>
            <a:endParaRPr lang="en-GB" altLang="en-US" sz="2400" i="1" dirty="0" smtClean="0">
              <a:solidFill>
                <a:schemeClr val="tx1"/>
              </a:solidFill>
              <a:latin typeface="Arial" panose="020B0604020202020204" pitchFamily="34" charset="0"/>
            </a:endParaRPr>
          </a:p>
        </p:txBody>
      </p:sp>
      <p:sp>
        <p:nvSpPr>
          <p:cNvPr id="448517" name="Rectangle 5"/>
          <p:cNvSpPr>
            <a:spLocks noGrp="1" noChangeArrowheads="1"/>
          </p:cNvSpPr>
          <p:nvPr>
            <p:ph type="body" sz="half" idx="2"/>
          </p:nvPr>
        </p:nvSpPr>
        <p:spPr>
          <a:xfrm>
            <a:off x="457200" y="2057400"/>
            <a:ext cx="7620000" cy="3124200"/>
          </a:xfrm>
          <a:noFill/>
        </p:spPr>
        <p:txBody>
          <a:bodyPr>
            <a:normAutofit/>
          </a:bodyPr>
          <a:lstStyle/>
          <a:p>
            <a:pPr marL="0" indent="0" eaLnBrk="1" hangingPunct="1">
              <a:buNone/>
            </a:pPr>
            <a:r>
              <a:rPr lang="en-GB" altLang="en-US" sz="2200" dirty="0" smtClean="0"/>
              <a:t>11A  </a:t>
            </a:r>
            <a:r>
              <a:rPr lang="en-GB" altLang="en-US" sz="1900" dirty="0" smtClean="0"/>
              <a:t>Referral level kit for reproductive health  (reusable equipment) </a:t>
            </a:r>
            <a:endParaRPr lang="de-DE" altLang="en-US" sz="1900" dirty="0"/>
          </a:p>
          <a:p>
            <a:pPr marL="0" indent="0" eaLnBrk="1" hangingPunct="1">
              <a:buNone/>
            </a:pPr>
            <a:r>
              <a:rPr lang="de-DE" altLang="en-US" sz="2200" dirty="0" smtClean="0"/>
              <a:t>11B  </a:t>
            </a:r>
            <a:r>
              <a:rPr lang="en-GB" altLang="en-US" sz="1900" dirty="0" smtClean="0"/>
              <a:t>Referral level kit for reproductive health (consumable items</a:t>
            </a:r>
            <a:r>
              <a:rPr lang="en-GB" altLang="en-US" sz="1700" dirty="0" smtClean="0"/>
              <a:t>) </a:t>
            </a:r>
          </a:p>
          <a:p>
            <a:pPr marL="0" indent="0" eaLnBrk="1" hangingPunct="1">
              <a:buNone/>
            </a:pPr>
            <a:r>
              <a:rPr lang="de-DE" altLang="en-US" sz="1900" dirty="0" smtClean="0"/>
              <a:t>12    </a:t>
            </a:r>
            <a:r>
              <a:rPr lang="en-GB" altLang="en-US" sz="1900" dirty="0" smtClean="0"/>
              <a:t>Blood transfusion (HIV testing) </a:t>
            </a:r>
          </a:p>
          <a:p>
            <a:pPr marL="0" indent="0">
              <a:buNone/>
            </a:pPr>
            <a:r>
              <a:rPr lang="en-GB" altLang="zh-CN" sz="2200" dirty="0" smtClean="0">
                <a:ea typeface="宋体" panose="02010600030101010101" pitchFamily="2" charset="-122"/>
              </a:rPr>
              <a:t>11A  </a:t>
            </a:r>
            <a:r>
              <a:rPr lang="zh-CN" altLang="en-US" sz="2200" dirty="0" smtClean="0">
                <a:ea typeface="宋体" panose="02010600030101010101" pitchFamily="2" charset="-122"/>
              </a:rPr>
              <a:t>可接受转诊</a:t>
            </a:r>
            <a:r>
              <a:rPr lang="en-US" altLang="zh-CN" sz="2200" dirty="0" smtClean="0">
                <a:ea typeface="宋体" panose="02010600030101010101" pitchFamily="2" charset="-122"/>
              </a:rPr>
              <a:t>/</a:t>
            </a:r>
            <a:r>
              <a:rPr lang="zh-CN" altLang="en-US" sz="2200" dirty="0" smtClean="0">
                <a:ea typeface="宋体" panose="02010600030101010101" pitchFamily="2" charset="-122"/>
              </a:rPr>
              <a:t>开展产科手术用物品包</a:t>
            </a:r>
            <a:r>
              <a:rPr lang="en-US" altLang="zh-CN" sz="2200" dirty="0" smtClean="0">
                <a:ea typeface="宋体" panose="02010600030101010101" pitchFamily="2" charset="-122"/>
              </a:rPr>
              <a:t> </a:t>
            </a:r>
            <a:r>
              <a:rPr lang="en-GB" altLang="en-US" sz="2200" dirty="0" smtClean="0"/>
              <a:t>(</a:t>
            </a:r>
            <a:r>
              <a:rPr lang="zh-CN" altLang="en-GB" sz="2200" dirty="0">
                <a:ea typeface="宋体" panose="02010600030101010101" pitchFamily="2" charset="-122"/>
              </a:rPr>
              <a:t>重复使用设备</a:t>
            </a:r>
            <a:r>
              <a:rPr lang="en-GB" altLang="en-US" sz="2200" dirty="0"/>
              <a:t>) </a:t>
            </a:r>
            <a:endParaRPr lang="de-DE" altLang="en-US" sz="2200" dirty="0"/>
          </a:p>
          <a:p>
            <a:pPr marL="0" indent="0">
              <a:buNone/>
            </a:pPr>
            <a:r>
              <a:rPr lang="en-US" altLang="zh-CN" sz="2200" dirty="0" smtClean="0">
                <a:ea typeface="宋体" panose="02010600030101010101" pitchFamily="2" charset="-122"/>
              </a:rPr>
              <a:t>11B  </a:t>
            </a:r>
            <a:r>
              <a:rPr lang="zh-CN" altLang="en-US" sz="2200" dirty="0" smtClean="0">
                <a:ea typeface="宋体" panose="02010600030101010101" pitchFamily="2" charset="-122"/>
              </a:rPr>
              <a:t>可接受转诊</a:t>
            </a:r>
            <a:r>
              <a:rPr lang="en-US" altLang="zh-CN" sz="2200" dirty="0" smtClean="0">
                <a:ea typeface="宋体" panose="02010600030101010101" pitchFamily="2" charset="-122"/>
              </a:rPr>
              <a:t>/</a:t>
            </a:r>
            <a:r>
              <a:rPr lang="zh-CN" altLang="en-US" sz="2200" dirty="0" smtClean="0">
                <a:ea typeface="宋体" panose="02010600030101010101" pitchFamily="2" charset="-122"/>
              </a:rPr>
              <a:t>开展产科手术用物品包</a:t>
            </a:r>
            <a:r>
              <a:rPr lang="en-GB" altLang="en-US" sz="2200" dirty="0" smtClean="0"/>
              <a:t>(</a:t>
            </a:r>
            <a:r>
              <a:rPr lang="zh-CN" altLang="en-GB" sz="2200" dirty="0">
                <a:ea typeface="宋体" panose="02010600030101010101" pitchFamily="2" charset="-122"/>
              </a:rPr>
              <a:t>消耗性材料及药品</a:t>
            </a:r>
            <a:r>
              <a:rPr lang="en-GB" altLang="en-US" sz="2200" dirty="0"/>
              <a:t>) </a:t>
            </a:r>
            <a:endParaRPr lang="de-DE" altLang="en-US" sz="2200" dirty="0"/>
          </a:p>
          <a:p>
            <a:pPr marL="0" indent="0">
              <a:buNone/>
            </a:pPr>
            <a:r>
              <a:rPr lang="en-US" altLang="zh-CN" sz="2200" dirty="0" smtClean="0">
                <a:ea typeface="宋体" panose="02010600030101010101" pitchFamily="2" charset="-122"/>
              </a:rPr>
              <a:t>12    </a:t>
            </a:r>
            <a:r>
              <a:rPr lang="zh-CN" altLang="en-GB" sz="2200" dirty="0" smtClean="0">
                <a:ea typeface="宋体" panose="02010600030101010101" pitchFamily="2" charset="-122"/>
              </a:rPr>
              <a:t>输</a:t>
            </a:r>
            <a:r>
              <a:rPr lang="zh-CN" altLang="en-GB" sz="2200" dirty="0">
                <a:ea typeface="宋体" panose="02010600030101010101" pitchFamily="2" charset="-122"/>
              </a:rPr>
              <a:t>血 </a:t>
            </a:r>
            <a:r>
              <a:rPr lang="en-GB" altLang="en-US" sz="2200" dirty="0" smtClean="0"/>
              <a:t>(</a:t>
            </a:r>
            <a:r>
              <a:rPr lang="en-US" altLang="zh-CN" sz="2200" dirty="0" smtClean="0"/>
              <a:t>HIV</a:t>
            </a:r>
            <a:r>
              <a:rPr lang="zh-CN" altLang="en-US" sz="2200" dirty="0" smtClean="0"/>
              <a:t>、梅毒、乙肝、丙肝检测试剂</a:t>
            </a:r>
            <a:r>
              <a:rPr lang="en-GB" altLang="en-US" sz="2200" dirty="0" smtClean="0"/>
              <a:t>) </a:t>
            </a:r>
            <a:endParaRPr lang="en-GB" altLang="en-US" sz="2200" dirty="0"/>
          </a:p>
          <a:p>
            <a:pPr marL="0" indent="287655" eaLnBrk="1" hangingPunct="1"/>
            <a:endParaRPr lang="en-GB" altLang="en-US" sz="2300" dirty="0" smtClean="0"/>
          </a:p>
        </p:txBody>
      </p:sp>
    </p:spTree>
    <p:extLst>
      <p:ext uri="{BB962C8B-B14F-4D97-AF65-F5344CB8AC3E}">
        <p14:creationId xmlns:p14="http://schemas.microsoft.com/office/powerpoint/2010/main" val="193133453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2800" dirty="0" smtClean="0"/>
              <a:t>Kit 12: Blood Transfusion</a:t>
            </a:r>
            <a:br>
              <a:rPr lang="en-US" altLang="en-US" sz="2800" dirty="0" smtClean="0"/>
            </a:br>
            <a:r>
              <a:rPr lang="zh-CN" altLang="en-US" sz="2800" dirty="0" smtClean="0"/>
              <a:t>生殖健康包</a:t>
            </a:r>
            <a:r>
              <a:rPr lang="en-US" altLang="zh-CN" sz="2800" dirty="0" smtClean="0"/>
              <a:t>12</a:t>
            </a:r>
            <a:r>
              <a:rPr lang="zh-CN" altLang="en-US" sz="2800" dirty="0" smtClean="0"/>
              <a:t>：输血包</a:t>
            </a:r>
            <a:endParaRPr lang="es-ES" altLang="en-US" sz="2800" dirty="0" smtClean="0"/>
          </a:p>
        </p:txBody>
      </p:sp>
      <p:pic>
        <p:nvPicPr>
          <p:cNvPr id="14339" name="Picture 3" descr="subkit_12 close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05000"/>
            <a:ext cx="5943600" cy="48625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408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noFill/>
          <a:ln>
            <a:noFill/>
          </a:ln>
        </p:spPr>
        <p:txBody>
          <a:bodyPr/>
          <a:lstStyle/>
          <a:p>
            <a:r>
              <a:rPr lang="zh-CN" altLang="en-US" sz="3600" dirty="0">
                <a:ea typeface="黑体" panose="02010609060101010101" pitchFamily="49" charset="-122"/>
              </a:rPr>
              <a:t>联合国人口基金</a:t>
            </a:r>
            <a:r>
              <a:rPr lang="en-US" altLang="zh-CN" sz="3600" dirty="0">
                <a:ea typeface="黑体" panose="02010609060101010101" pitchFamily="49" charset="-122"/>
              </a:rPr>
              <a:t/>
            </a:r>
            <a:br>
              <a:rPr lang="en-US" altLang="zh-CN" sz="3600" dirty="0">
                <a:ea typeface="黑体" panose="02010609060101010101" pitchFamily="49" charset="-122"/>
              </a:rPr>
            </a:br>
            <a:r>
              <a:rPr lang="zh-CN" altLang="en-US" sz="3600" dirty="0">
                <a:ea typeface="黑体" panose="02010609060101010101" pitchFamily="49" charset="-122"/>
              </a:rPr>
              <a:t>简介</a:t>
            </a:r>
            <a:r>
              <a:rPr lang="en-US" altLang="zh-CN" sz="3600" dirty="0">
                <a:ea typeface="黑体" panose="02010609060101010101" pitchFamily="49" charset="-122"/>
              </a:rPr>
              <a:t/>
            </a:r>
            <a:br>
              <a:rPr lang="en-US" altLang="zh-CN" sz="3600" dirty="0">
                <a:ea typeface="黑体" panose="02010609060101010101" pitchFamily="49" charset="-122"/>
              </a:rPr>
            </a:br>
            <a:endParaRPr lang="en-US" altLang="zh-CN" sz="3600" dirty="0"/>
          </a:p>
        </p:txBody>
      </p:sp>
      <p:sp>
        <p:nvSpPr>
          <p:cNvPr id="6147" name="Content Placeholder 2"/>
          <p:cNvSpPr>
            <a:spLocks noGrp="1"/>
          </p:cNvSpPr>
          <p:nvPr>
            <p:ph idx="1"/>
          </p:nvPr>
        </p:nvSpPr>
        <p:spPr>
          <a:noFill/>
          <a:ln>
            <a:noFill/>
          </a:ln>
        </p:spPr>
        <p:txBody>
          <a:bodyPr/>
          <a:lstStyle/>
          <a:p>
            <a:r>
              <a:rPr lang="zh-CN" altLang="en-US" sz="2000" dirty="0">
                <a:ea typeface="宋体" panose="02010600030101010101" pitchFamily="2" charset="-122"/>
              </a:rPr>
              <a:t>联合国人口基金在全世界</a:t>
            </a:r>
            <a:r>
              <a:rPr lang="en-US" altLang="zh-CN" sz="2000" dirty="0">
                <a:ea typeface="宋体" panose="02010600030101010101" pitchFamily="2" charset="-122"/>
              </a:rPr>
              <a:t>155</a:t>
            </a:r>
            <a:r>
              <a:rPr lang="zh-CN" altLang="en-US" sz="2000" dirty="0">
                <a:ea typeface="宋体" panose="02010600030101010101" pitchFamily="2" charset="-122"/>
              </a:rPr>
              <a:t>个国家和地区开展工作，包括</a:t>
            </a:r>
            <a:r>
              <a:rPr lang="en-US" altLang="zh-CN" sz="2000" dirty="0">
                <a:ea typeface="宋体" panose="02010600030101010101" pitchFamily="2" charset="-122"/>
              </a:rPr>
              <a:t>123</a:t>
            </a:r>
            <a:r>
              <a:rPr lang="zh-CN" altLang="en-US" sz="2000" dirty="0">
                <a:ea typeface="宋体" panose="02010600030101010101" pitchFamily="2" charset="-122"/>
              </a:rPr>
              <a:t>个国家办公室，</a:t>
            </a:r>
            <a:r>
              <a:rPr lang="en-US" altLang="zh-CN" sz="2000" dirty="0">
                <a:ea typeface="宋体" panose="02010600030101010101" pitchFamily="2" charset="-122"/>
              </a:rPr>
              <a:t>6</a:t>
            </a:r>
            <a:r>
              <a:rPr lang="zh-CN" altLang="en-US" sz="2000" dirty="0">
                <a:ea typeface="宋体" panose="02010600030101010101" pitchFamily="2" charset="-122"/>
              </a:rPr>
              <a:t>个区域办公室和</a:t>
            </a:r>
            <a:r>
              <a:rPr lang="en-US" altLang="zh-CN" sz="2000" dirty="0">
                <a:ea typeface="宋体" panose="02010600030101010101" pitchFamily="2" charset="-122"/>
              </a:rPr>
              <a:t>3</a:t>
            </a:r>
            <a:r>
              <a:rPr lang="zh-CN" altLang="en-US" sz="2000" dirty="0">
                <a:ea typeface="宋体" panose="02010600030101010101" pitchFamily="2" charset="-122"/>
              </a:rPr>
              <a:t>个次区域办公室，以及在亚的斯亚贝巴、布鲁塞尔、哥本哈根、日内瓦、东京和华盛顿哥伦比亚特区的联络办公室</a:t>
            </a:r>
            <a:r>
              <a:rPr lang="zh-CN" altLang="en-US" sz="2000" dirty="0" smtClean="0">
                <a:ea typeface="宋体" panose="02010600030101010101" pitchFamily="2" charset="-122"/>
              </a:rPr>
              <a:t>。</a:t>
            </a:r>
            <a:endParaRPr lang="en-US" altLang="zh-CN" sz="2000" dirty="0">
              <a:ea typeface="宋体" panose="02010600030101010101" pitchFamily="2" charset="-122"/>
            </a:endParaRPr>
          </a:p>
          <a:p>
            <a:r>
              <a:rPr lang="zh-CN" altLang="en-US" sz="2000" dirty="0" smtClean="0">
                <a:ea typeface="宋体" panose="02010600030101010101" pitchFamily="2" charset="-122"/>
              </a:rPr>
              <a:t>联合国人口基金的工作旨在帮助妇女和青少年获得更多机会；致力在这个世界实现：每一次怀孕都合乎意愿；每一次分娩都安全无恙；每一个年轻人的潜能都充分发挥。</a:t>
            </a:r>
            <a:endParaRPr lang="en-US" altLang="zh-CN" sz="2000" dirty="0">
              <a:ea typeface="宋体" panose="02010600030101010101" pitchFamily="2" charset="-122"/>
            </a:endParaRPr>
          </a:p>
          <a:p>
            <a:r>
              <a:rPr lang="zh-CN" altLang="en-US" sz="2000" dirty="0" smtClean="0"/>
              <a:t>在</a:t>
            </a:r>
            <a:r>
              <a:rPr lang="zh-CN" altLang="en-US" sz="2000" dirty="0"/>
              <a:t>过去的</a:t>
            </a:r>
            <a:r>
              <a:rPr lang="en-US" altLang="zh-CN" sz="2000" dirty="0"/>
              <a:t>40</a:t>
            </a:r>
            <a:r>
              <a:rPr lang="zh-CN" altLang="en-US" sz="2000" dirty="0"/>
              <a:t>多年里，联合国人口基金持续为发展中国家采购生殖健康及其相关产品。现在，联合国人口基金已成为生殖健康及其相关产品的主要采购机构之一。</a:t>
            </a:r>
          </a:p>
          <a:p>
            <a:pPr marL="0" indent="0">
              <a:buNone/>
            </a:pPr>
            <a:endParaRPr lang="en-US" altLang="zh-CN"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74638"/>
            <a:ext cx="8305800" cy="1143000"/>
          </a:xfrm>
          <a:prstGeom prst="rect">
            <a:avLst/>
          </a:prstGeom>
        </p:spPr>
        <p:txBody>
          <a:bodyPr>
            <a:normAutofit/>
          </a:bodyPr>
          <a:lstStyle/>
          <a:p>
            <a:r>
              <a:rPr lang="de-DE" altLang="zh-CN" sz="3600" b="1" dirty="0">
                <a:latin typeface="Times New Roman" panose="02020603050405020304" pitchFamily="18" charset="0"/>
                <a:cs typeface="Times New Roman" panose="02020603050405020304" pitchFamily="18" charset="0"/>
              </a:rPr>
              <a:t> </a:t>
            </a:r>
            <a:r>
              <a:rPr lang="de-DE" altLang="zh-CN" sz="2700" b="1" dirty="0">
                <a:latin typeface="Times New Roman" panose="02020603050405020304" pitchFamily="18" charset="0"/>
                <a:cs typeface="Times New Roman" panose="02020603050405020304" pitchFamily="18" charset="0"/>
              </a:rPr>
              <a:t>Hyigene/Dignity Kits </a:t>
            </a:r>
            <a:r>
              <a:rPr lang="zh-CN" altLang="en-US" sz="2700" b="1" dirty="0" smtClean="0">
                <a:latin typeface="Times New Roman" panose="02020603050405020304" pitchFamily="18" charset="0"/>
                <a:cs typeface="Times New Roman" panose="02020603050405020304" pitchFamily="18" charset="0"/>
              </a:rPr>
              <a:t>清洁用品</a:t>
            </a:r>
            <a:r>
              <a:rPr lang="zh-CN" altLang="de-DE" sz="2700" b="1" dirty="0" smtClean="0">
                <a:latin typeface="Times New Roman" panose="02020603050405020304" pitchFamily="18" charset="0"/>
                <a:cs typeface="Times New Roman" panose="02020603050405020304" pitchFamily="18" charset="0"/>
              </a:rPr>
              <a:t>卫</a:t>
            </a:r>
            <a:r>
              <a:rPr lang="zh-CN" altLang="de-DE" sz="2700" b="1" dirty="0">
                <a:latin typeface="Times New Roman" panose="02020603050405020304" pitchFamily="18" charset="0"/>
                <a:cs typeface="Times New Roman" panose="02020603050405020304" pitchFamily="18" charset="0"/>
              </a:rPr>
              <a:t>生</a:t>
            </a:r>
            <a:r>
              <a:rPr lang="zh-CN" altLang="de-DE" sz="2700" b="1" dirty="0" smtClean="0">
                <a:latin typeface="Times New Roman" panose="02020603050405020304" pitchFamily="18" charset="0"/>
                <a:cs typeface="Times New Roman" panose="02020603050405020304" pitchFamily="18" charset="0"/>
              </a:rPr>
              <a:t>包</a:t>
            </a:r>
            <a:r>
              <a:rPr lang="en-US" altLang="zh-CN" sz="2700" b="1" dirty="0" smtClean="0">
                <a:latin typeface="Times New Roman" panose="02020603050405020304" pitchFamily="18" charset="0"/>
                <a:cs typeface="Times New Roman" panose="02020603050405020304" pitchFamily="18" charset="0"/>
              </a:rPr>
              <a:t> </a:t>
            </a:r>
            <a:br>
              <a:rPr lang="en-US" altLang="zh-CN" sz="2700" b="1" dirty="0" smtClean="0">
                <a:latin typeface="Times New Roman" panose="02020603050405020304" pitchFamily="18" charset="0"/>
                <a:cs typeface="Times New Roman" panose="02020603050405020304" pitchFamily="18" charset="0"/>
              </a:rPr>
            </a:br>
            <a:r>
              <a:rPr lang="en-US" altLang="zh-CN" sz="2400" b="1" dirty="0" err="1" smtClean="0">
                <a:latin typeface="Times New Roman" panose="02020603050405020304" pitchFamily="18" charset="0"/>
                <a:cs typeface="Times New Roman" panose="02020603050405020304" pitchFamily="18" charset="0"/>
              </a:rPr>
              <a:t>Wenchuan</a:t>
            </a:r>
            <a:r>
              <a:rPr lang="en-US" altLang="zh-CN" sz="2400" b="1" dirty="0" smtClean="0">
                <a:latin typeface="Times New Roman" panose="02020603050405020304" pitchFamily="18" charset="0"/>
                <a:cs typeface="Times New Roman" panose="02020603050405020304" pitchFamily="18" charset="0"/>
              </a:rPr>
              <a:t> and </a:t>
            </a:r>
            <a:r>
              <a:rPr lang="en-US" altLang="zh-CN" sz="2400" b="1" dirty="0" err="1" smtClean="0">
                <a:latin typeface="Times New Roman" panose="02020603050405020304" pitchFamily="18" charset="0"/>
                <a:cs typeface="Times New Roman" panose="02020603050405020304" pitchFamily="18" charset="0"/>
              </a:rPr>
              <a:t>Yushu</a:t>
            </a:r>
            <a:r>
              <a:rPr lang="en-US" altLang="zh-CN" sz="2400" b="1" dirty="0" smtClean="0">
                <a:latin typeface="Times New Roman" panose="02020603050405020304" pitchFamily="18" charset="0"/>
                <a:cs typeface="Times New Roman" panose="02020603050405020304" pitchFamily="18" charset="0"/>
              </a:rPr>
              <a:t> earthquakes – </a:t>
            </a:r>
            <a:r>
              <a:rPr lang="zh-CN" altLang="en-US" sz="2400" b="1" dirty="0" smtClean="0">
                <a:latin typeface="Times New Roman" panose="02020603050405020304" pitchFamily="18" charset="0"/>
                <a:cs typeface="Times New Roman" panose="02020603050405020304" pitchFamily="18" charset="0"/>
              </a:rPr>
              <a:t>汶川和玉树地震</a:t>
            </a:r>
            <a:endParaRPr lang="zh-CN" altLang="en-GB" sz="2400" b="1" dirty="0">
              <a:latin typeface="Times New Roman" panose="02020603050405020304" pitchFamily="18" charset="0"/>
              <a:cs typeface="Times New Roman" panose="02020603050405020304" pitchFamily="18" charset="0"/>
            </a:endParaRPr>
          </a:p>
        </p:txBody>
      </p:sp>
      <p:sp>
        <p:nvSpPr>
          <p:cNvPr id="5123" name="Rectangle 3"/>
          <p:cNvSpPr>
            <a:spLocks noGrp="1" noChangeArrowheads="1"/>
          </p:cNvSpPr>
          <p:nvPr>
            <p:ph type="body" sz="half" idx="4294967295"/>
          </p:nvPr>
        </p:nvSpPr>
        <p:spPr>
          <a:xfrm>
            <a:off x="128588" y="1862667"/>
            <a:ext cx="4038600" cy="4525962"/>
          </a:xfrm>
          <a:prstGeom prst="rect">
            <a:avLst/>
          </a:prstGeom>
        </p:spPr>
        <p:txBody>
          <a:bodyPr/>
          <a:lstStyle/>
          <a:p>
            <a:pPr>
              <a:spcBef>
                <a:spcPct val="45000"/>
              </a:spcBef>
              <a:buFontTx/>
              <a:buNone/>
            </a:pPr>
            <a:r>
              <a:rPr lang="en-GB" altLang="zh-CN" sz="2400" b="1" dirty="0">
                <a:latin typeface="Times New Roman" panose="02020603050405020304" pitchFamily="18" charset="0"/>
                <a:cs typeface="Times New Roman" panose="02020603050405020304" pitchFamily="18" charset="0"/>
              </a:rPr>
              <a:t>Targeting: </a:t>
            </a:r>
          </a:p>
          <a:p>
            <a:pPr>
              <a:spcBef>
                <a:spcPct val="45000"/>
              </a:spcBef>
              <a:buFontTx/>
              <a:buChar char="-"/>
            </a:pPr>
            <a:r>
              <a:rPr lang="en-GB" altLang="zh-CN" sz="2400" b="1" dirty="0">
                <a:solidFill>
                  <a:srgbClr val="FF0000"/>
                </a:solidFill>
                <a:latin typeface="Times New Roman" panose="02020603050405020304" pitchFamily="18" charset="0"/>
                <a:cs typeface="Times New Roman" panose="02020603050405020304" pitchFamily="18" charset="0"/>
              </a:rPr>
              <a:t>Women</a:t>
            </a:r>
          </a:p>
          <a:p>
            <a:pPr>
              <a:spcBef>
                <a:spcPct val="45000"/>
              </a:spcBef>
              <a:buFontTx/>
              <a:buChar char="-"/>
            </a:pPr>
            <a:r>
              <a:rPr lang="en-GB" altLang="zh-CN" sz="2400" b="1" dirty="0">
                <a:solidFill>
                  <a:srgbClr val="FF0000"/>
                </a:solidFill>
                <a:latin typeface="Times New Roman" panose="02020603050405020304" pitchFamily="18" charset="0"/>
                <a:cs typeface="Times New Roman" panose="02020603050405020304" pitchFamily="18" charset="0"/>
              </a:rPr>
              <a:t>Girls </a:t>
            </a:r>
          </a:p>
          <a:p>
            <a:pPr>
              <a:spcBef>
                <a:spcPct val="45000"/>
              </a:spcBef>
              <a:buFontTx/>
              <a:buChar char="-"/>
            </a:pPr>
            <a:r>
              <a:rPr lang="en-GB" altLang="zh-CN" sz="2400" b="1" dirty="0">
                <a:solidFill>
                  <a:srgbClr val="FF0000"/>
                </a:solidFill>
                <a:latin typeface="Times New Roman" panose="02020603050405020304" pitchFamily="18" charset="0"/>
                <a:cs typeface="Times New Roman" panose="02020603050405020304" pitchFamily="18" charset="0"/>
              </a:rPr>
              <a:t>Elderly groups </a:t>
            </a:r>
            <a:endParaRPr lang="zh-CN" altLang="en-GB" sz="2400" b="1" dirty="0">
              <a:solidFill>
                <a:srgbClr val="FF0000"/>
              </a:solidFill>
              <a:latin typeface="Times New Roman" panose="02020603050405020304" pitchFamily="18" charset="0"/>
              <a:cs typeface="Times New Roman" panose="02020603050405020304" pitchFamily="18" charset="0"/>
            </a:endParaRPr>
          </a:p>
          <a:p>
            <a:pPr>
              <a:spcBef>
                <a:spcPct val="45000"/>
              </a:spcBef>
              <a:buFontTx/>
              <a:buChar char="-"/>
            </a:pPr>
            <a:r>
              <a:rPr lang="zh-CN" altLang="de-DE" sz="2400" b="1" dirty="0">
                <a:solidFill>
                  <a:srgbClr val="FF0000"/>
                </a:solidFill>
                <a:latin typeface="Times New Roman" panose="02020603050405020304" pitchFamily="18" charset="0"/>
                <a:cs typeface="Times New Roman" panose="02020603050405020304" pitchFamily="18" charset="0"/>
              </a:rPr>
              <a:t>妇女</a:t>
            </a:r>
          </a:p>
          <a:p>
            <a:pPr>
              <a:spcBef>
                <a:spcPct val="45000"/>
              </a:spcBef>
              <a:buFontTx/>
              <a:buChar char="-"/>
            </a:pPr>
            <a:r>
              <a:rPr lang="zh-CN" altLang="de-DE" sz="2400" b="1" dirty="0">
                <a:solidFill>
                  <a:srgbClr val="FF0000"/>
                </a:solidFill>
                <a:latin typeface="Times New Roman" panose="02020603050405020304" pitchFamily="18" charset="0"/>
                <a:cs typeface="Times New Roman" panose="02020603050405020304" pitchFamily="18" charset="0"/>
              </a:rPr>
              <a:t>女童</a:t>
            </a:r>
          </a:p>
          <a:p>
            <a:pPr>
              <a:spcBef>
                <a:spcPct val="45000"/>
              </a:spcBef>
              <a:buFontTx/>
              <a:buChar char="-"/>
            </a:pPr>
            <a:r>
              <a:rPr lang="zh-CN" altLang="de-DE" sz="2400" b="1" dirty="0">
                <a:solidFill>
                  <a:srgbClr val="FF0000"/>
                </a:solidFill>
                <a:latin typeface="Times New Roman" panose="02020603050405020304" pitchFamily="18" charset="0"/>
                <a:cs typeface="Times New Roman" panose="02020603050405020304" pitchFamily="18" charset="0"/>
              </a:rPr>
              <a:t>老年人</a:t>
            </a:r>
          </a:p>
        </p:txBody>
      </p:sp>
      <p:sp>
        <p:nvSpPr>
          <p:cNvPr id="5124" name="Rectangle 5"/>
          <p:cNvSpPr>
            <a:spLocks noGrp="1" noChangeArrowheads="1"/>
          </p:cNvSpPr>
          <p:nvPr>
            <p:ph type="body" sz="half" idx="4294967295"/>
          </p:nvPr>
        </p:nvSpPr>
        <p:spPr>
          <a:xfrm>
            <a:off x="4648200" y="2332037"/>
            <a:ext cx="4038600" cy="4068763"/>
          </a:xfrm>
          <a:prstGeom prst="rect">
            <a:avLst/>
          </a:prstGeom>
        </p:spPr>
        <p:txBody>
          <a:bodyPr/>
          <a:lstStyle/>
          <a:p>
            <a:endParaRPr lang="en-US" altLang="zh-CN" sz="2800"/>
          </a:p>
          <a:p>
            <a:endParaRPr lang="en-US" altLang="zh-CN" sz="2800"/>
          </a:p>
          <a:p>
            <a:endParaRPr lang="en-US" altLang="zh-CN" sz="2800" dirty="0"/>
          </a:p>
          <a:p>
            <a:endParaRPr lang="en-US" altLang="zh-CN" sz="2800" dirty="0"/>
          </a:p>
        </p:txBody>
      </p:sp>
      <p:pic>
        <p:nvPicPr>
          <p:cNvPr id="5125" name="Picture 6" descr="b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927600"/>
            <a:ext cx="12160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endParaRPr lang="en-US" altLang="en-US" sz="2400">
              <a:latin typeface="Times" pitchFamily="18" charset="0"/>
            </a:endParaRPr>
          </a:p>
        </p:txBody>
      </p:sp>
      <p:pic>
        <p:nvPicPr>
          <p:cNvPr id="512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828800"/>
            <a:ext cx="11080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endParaRPr lang="en-US" altLang="en-US" sz="2400">
              <a:latin typeface="Times" pitchFamily="18" charset="0"/>
            </a:endParaRPr>
          </a:p>
        </p:txBody>
      </p:sp>
      <p:pic>
        <p:nvPicPr>
          <p:cNvPr id="512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810000"/>
            <a:ext cx="5429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3352800"/>
            <a:ext cx="5461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23" descr="DSC01346"/>
          <p:cNvPicPr>
            <a:picLocks noChangeAspect="1" noChangeArrowheads="1"/>
          </p:cNvPicPr>
          <p:nvPr/>
        </p:nvPicPr>
        <p:blipFill>
          <a:blip r:embed="rId7">
            <a:extLst>
              <a:ext uri="{28A0092B-C50C-407E-A947-70E740481C1C}">
                <a14:useLocalDpi xmlns:a14="http://schemas.microsoft.com/office/drawing/2010/main" val="0"/>
              </a:ext>
            </a:extLst>
          </a:blip>
          <a:srcRect l="9091" t="7811" r="2786" b="4239"/>
          <a:stretch>
            <a:fillRect/>
          </a:stretch>
        </p:blipFill>
        <p:spPr bwMode="auto">
          <a:xfrm>
            <a:off x="6858000" y="1676400"/>
            <a:ext cx="9715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276600"/>
            <a:ext cx="619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86400" y="5410200"/>
            <a:ext cx="153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38600" y="3429000"/>
            <a:ext cx="1533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2667000"/>
            <a:ext cx="1123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2895600"/>
            <a:ext cx="1476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7" descr="DSC01343"/>
          <p:cNvPicPr>
            <a:picLocks noChangeAspect="1" noChangeArrowheads="1"/>
          </p:cNvPicPr>
          <p:nvPr/>
        </p:nvPicPr>
        <p:blipFill>
          <a:blip r:embed="rId13">
            <a:extLst>
              <a:ext uri="{28A0092B-C50C-407E-A947-70E740481C1C}">
                <a14:useLocalDpi xmlns:a14="http://schemas.microsoft.com/office/drawing/2010/main" val="0"/>
              </a:ext>
            </a:extLst>
          </a:blip>
          <a:srcRect l="10527" t="19649" r="5673" b="10088"/>
          <a:stretch>
            <a:fillRect/>
          </a:stretch>
        </p:blipFill>
        <p:spPr bwMode="auto">
          <a:xfrm>
            <a:off x="4038600" y="5257800"/>
            <a:ext cx="86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6" descr="DSC01340"/>
          <p:cNvPicPr>
            <a:picLocks noChangeAspect="1" noChangeArrowheads="1"/>
          </p:cNvPicPr>
          <p:nvPr/>
        </p:nvPicPr>
        <p:blipFill>
          <a:blip r:embed="rId14">
            <a:extLst>
              <a:ext uri="{28A0092B-C50C-407E-A947-70E740481C1C}">
                <a14:useLocalDpi xmlns:a14="http://schemas.microsoft.com/office/drawing/2010/main" val="0"/>
              </a:ext>
            </a:extLst>
          </a:blip>
          <a:srcRect r="9859" b="19263"/>
          <a:stretch>
            <a:fillRect/>
          </a:stretch>
        </p:blipFill>
        <p:spPr bwMode="auto">
          <a:xfrm>
            <a:off x="7239000" y="2514600"/>
            <a:ext cx="866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62600" y="5638800"/>
            <a:ext cx="11652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95800" y="2286000"/>
            <a:ext cx="8509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13" descr="DSC01349"/>
          <p:cNvPicPr>
            <a:picLocks noChangeAspect="1" noChangeArrowheads="1"/>
          </p:cNvPicPr>
          <p:nvPr/>
        </p:nvPicPr>
        <p:blipFill>
          <a:blip r:embed="rId17">
            <a:extLst>
              <a:ext uri="{28A0092B-C50C-407E-A947-70E740481C1C}">
                <a14:useLocalDpi xmlns:a14="http://schemas.microsoft.com/office/drawing/2010/main" val="0"/>
              </a:ext>
            </a:extLst>
          </a:blip>
          <a:srcRect l="6514" t="12204"/>
          <a:stretch>
            <a:fillRect/>
          </a:stretch>
        </p:blipFill>
        <p:spPr bwMode="auto">
          <a:xfrm>
            <a:off x="4267200" y="4191000"/>
            <a:ext cx="12668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12" descr="DSC01347"/>
          <p:cNvPicPr>
            <a:picLocks noChangeAspect="1" noChangeArrowheads="1"/>
          </p:cNvPicPr>
          <p:nvPr/>
        </p:nvPicPr>
        <p:blipFill>
          <a:blip r:embed="rId18">
            <a:extLst>
              <a:ext uri="{28A0092B-C50C-407E-A947-70E740481C1C}">
                <a14:useLocalDpi xmlns:a14="http://schemas.microsoft.com/office/drawing/2010/main" val="0"/>
              </a:ext>
            </a:extLst>
          </a:blip>
          <a:srcRect l="8238" t="14192" r="9435" b="-1703"/>
          <a:stretch>
            <a:fillRect/>
          </a:stretch>
        </p:blipFill>
        <p:spPr bwMode="auto">
          <a:xfrm>
            <a:off x="6096000" y="4343400"/>
            <a:ext cx="5429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1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10200" y="4572000"/>
            <a:ext cx="457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3429000"/>
            <a:ext cx="9445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38413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noFill/>
          <a:ln>
            <a:noFill/>
          </a:ln>
        </p:spPr>
        <p:txBody>
          <a:bodyPr/>
          <a:lstStyle/>
          <a:p>
            <a:r>
              <a:rPr lang="zh-CN" altLang="en-US" sz="2800" b="1" dirty="0">
                <a:ea typeface="宋体" panose="02010600030101010101" pitchFamily="2" charset="-122"/>
              </a:rPr>
              <a:t>联合</a:t>
            </a:r>
            <a:r>
              <a:rPr lang="zh-CN" altLang="en-US" sz="2800" b="1" dirty="0" smtClean="0">
                <a:ea typeface="宋体" panose="02010600030101010101" pitchFamily="2" charset="-122"/>
              </a:rPr>
              <a:t>国人口基金采购方式</a:t>
            </a:r>
            <a:r>
              <a:rPr lang="en-US" altLang="zh-CN" sz="2800" b="1" dirty="0">
                <a:ea typeface="宋体" panose="02010600030101010101" pitchFamily="2" charset="-122"/>
              </a:rPr>
              <a:t/>
            </a:r>
            <a:br>
              <a:rPr lang="en-US" altLang="zh-CN" sz="2800" b="1" dirty="0">
                <a:ea typeface="宋体" panose="02010600030101010101" pitchFamily="2" charset="-122"/>
              </a:rPr>
            </a:br>
            <a:r>
              <a:rPr lang="en-US" altLang="zh-CN" sz="2000" b="1" dirty="0">
                <a:ea typeface="宋体" panose="02010600030101010101" pitchFamily="2" charset="-122"/>
              </a:rPr>
              <a:t>-</a:t>
            </a:r>
            <a:r>
              <a:rPr lang="zh-CN" altLang="en-US" sz="2000" b="1" dirty="0">
                <a:ea typeface="宋体" panose="02010600030101010101" pitchFamily="2" charset="-122"/>
              </a:rPr>
              <a:t>采购金额限制及批准权限</a:t>
            </a:r>
            <a:r>
              <a:rPr lang="en-US" altLang="zh-CN" sz="2800" b="1" dirty="0">
                <a:ea typeface="宋体" panose="02010600030101010101" pitchFamily="2" charset="-122"/>
              </a:rPr>
              <a:t/>
            </a:r>
            <a:br>
              <a:rPr lang="en-US" altLang="zh-CN" sz="2800" b="1" dirty="0">
                <a:ea typeface="宋体" panose="02010600030101010101" pitchFamily="2" charset="-122"/>
              </a:rPr>
            </a:br>
            <a:endParaRPr lang="zh-CN" altLang="en-US" sz="2400" dirty="0">
              <a:ea typeface="宋体" panose="02010600030101010101" pitchFamily="2" charset="-122"/>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252837507"/>
              </p:ext>
            </p:extLst>
          </p:nvPr>
        </p:nvGraphicFramePr>
        <p:xfrm>
          <a:off x="762000" y="2057400"/>
          <a:ext cx="7848600" cy="2971800"/>
        </p:xfrm>
        <a:graphic>
          <a:graphicData uri="http://schemas.openxmlformats.org/drawingml/2006/table">
            <a:tbl>
              <a:tblPr/>
              <a:tblGrid>
                <a:gridCol w="2362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639966">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rgbClr val="FFFFFF"/>
                          </a:solidFill>
                          <a:effectLst/>
                          <a:latin typeface="Times" pitchFamily="18" charset="0"/>
                          <a:ea typeface="宋体" panose="02010600030101010101" pitchFamily="2" charset="-122"/>
                        </a:rPr>
                        <a:t>金额限制</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rgbClr val="FFFFFF"/>
                          </a:solidFill>
                          <a:effectLst/>
                          <a:latin typeface="Times" pitchFamily="18" charset="0"/>
                          <a:ea typeface="宋体" panose="02010600030101010101" pitchFamily="2" charset="-122"/>
                        </a:rPr>
                        <a:t>采购方式</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rgbClr val="FFFFFF"/>
                          </a:solidFill>
                          <a:effectLst/>
                          <a:latin typeface="Times" pitchFamily="18" charset="0"/>
                          <a:ea typeface="宋体" panose="02010600030101010101" pitchFamily="2" charset="-122"/>
                        </a:rPr>
                        <a:t>批准权限</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79106">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Times" pitchFamily="18" charset="0"/>
                          <a:ea typeface="宋体" panose="02010600030101010101" pitchFamily="2" charset="-122"/>
                        </a:rPr>
                        <a:t>5,000</a:t>
                      </a:r>
                      <a:r>
                        <a:rPr kumimoji="0" lang="zh-CN" altLang="en-US" sz="1600" b="0" i="0" u="none" strike="noStrike" cap="none" normalizeH="0" baseline="0" dirty="0" smtClean="0">
                          <a:ln>
                            <a:noFill/>
                          </a:ln>
                          <a:solidFill>
                            <a:srgbClr val="000000"/>
                          </a:solidFill>
                          <a:effectLst/>
                          <a:latin typeface="Times" pitchFamily="18" charset="0"/>
                          <a:ea typeface="宋体" panose="02010600030101010101" pitchFamily="2" charset="-122"/>
                        </a:rPr>
                        <a:t>美元以下</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kern="1200" cap="none" normalizeH="0" baseline="0" dirty="0" smtClean="0">
                          <a:ln>
                            <a:noFill/>
                          </a:ln>
                          <a:solidFill>
                            <a:schemeClr val="tx1"/>
                          </a:solidFill>
                          <a:effectLst/>
                          <a:latin typeface="+mn-lt"/>
                          <a:ea typeface="+mn-ea"/>
                          <a:cs typeface="+mn-cs"/>
                        </a:rPr>
                        <a:t>市场直接购买，原则是“</a:t>
                      </a:r>
                      <a:r>
                        <a:rPr kumimoji="0" lang="en-US" altLang="zh-CN" sz="1600" b="0" i="0" u="none" strike="noStrike" kern="1200" cap="none" normalizeH="0" baseline="0" dirty="0" smtClean="0">
                          <a:ln>
                            <a:noFill/>
                          </a:ln>
                          <a:solidFill>
                            <a:schemeClr val="tx1"/>
                          </a:solidFill>
                          <a:effectLst/>
                          <a:latin typeface="+mn-lt"/>
                          <a:ea typeface="+mn-ea"/>
                          <a:cs typeface="+mn-cs"/>
                        </a:rPr>
                        <a:t>best value for money</a:t>
                      </a:r>
                      <a:r>
                        <a:rPr kumimoji="0" lang="zh-CN" altLang="en-US" sz="1600" b="0" i="0" u="none" strike="noStrike" kern="1200" cap="none" normalizeH="0" baseline="0" dirty="0" smtClean="0">
                          <a:ln>
                            <a:noFill/>
                          </a:ln>
                          <a:solidFill>
                            <a:schemeClr val="tx1"/>
                          </a:solidFill>
                          <a:effectLst/>
                          <a:latin typeface="+mn-lt"/>
                          <a:ea typeface="+mn-ea"/>
                          <a:cs typeface="+mn-cs"/>
                        </a:rPr>
                        <a:t>”</a:t>
                      </a:r>
                      <a:endParaRPr kumimoji="0" lang="zh-CN" altLang="en-US" sz="1600" b="0" i="0" u="none" strike="noStrike" cap="none" normalizeH="0" baseline="0" dirty="0" smtClean="0">
                        <a:ln>
                          <a:noFill/>
                        </a:ln>
                        <a:solidFill>
                          <a:srgbClr val="000000"/>
                        </a:solidFill>
                        <a:effectLst/>
                        <a:latin typeface="Times" pitchFamily="18" charset="0"/>
                        <a:ea typeface="宋体" panose="02010600030101010101" pitchFamily="2" charset="-122"/>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Times" pitchFamily="18" charset="0"/>
                          <a:ea typeface="宋体" panose="02010600030101010101" pitchFamily="2" charset="-122"/>
                        </a:rPr>
                        <a:t>联合国人口基金会驻华代表处代表</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1"/>
                  </a:ext>
                </a:extLst>
              </a:tr>
              <a:tr h="68592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rgbClr val="000000"/>
                          </a:solidFill>
                          <a:effectLst/>
                          <a:latin typeface="Times" pitchFamily="18" charset="0"/>
                          <a:ea typeface="宋体" panose="02010600030101010101" pitchFamily="2" charset="-122"/>
                          <a:cs typeface="+mn-cs"/>
                        </a:rPr>
                        <a:t>5,000</a:t>
                      </a:r>
                      <a:r>
                        <a:rPr kumimoji="0" lang="zh-CN" altLang="en-US" sz="1600" b="0" i="0" u="none" strike="noStrike" kern="1200" cap="none" normalizeH="0" baseline="0" dirty="0" smtClean="0">
                          <a:ln>
                            <a:noFill/>
                          </a:ln>
                          <a:solidFill>
                            <a:srgbClr val="000000"/>
                          </a:solidFill>
                          <a:effectLst/>
                          <a:latin typeface="Times" pitchFamily="18" charset="0"/>
                          <a:ea typeface="宋体" panose="02010600030101010101" pitchFamily="2" charset="-122"/>
                          <a:cs typeface="+mn-cs"/>
                        </a:rPr>
                        <a:t>美元</a:t>
                      </a:r>
                      <a:r>
                        <a:rPr kumimoji="0" lang="en-US" sz="1600" b="0" i="0" u="none" strike="noStrike" kern="1200" cap="none" normalizeH="0" baseline="0" dirty="0" smtClean="0">
                          <a:ln>
                            <a:noFill/>
                          </a:ln>
                          <a:solidFill>
                            <a:srgbClr val="000000"/>
                          </a:solidFill>
                          <a:effectLst/>
                          <a:latin typeface="Times" pitchFamily="18" charset="0"/>
                          <a:ea typeface="宋体" panose="02010600030101010101" pitchFamily="2" charset="-122"/>
                          <a:cs typeface="+mn-cs"/>
                        </a:rPr>
                        <a:t>–49,999</a:t>
                      </a:r>
                      <a:r>
                        <a:rPr kumimoji="0" lang="zh-CN" altLang="en-US" sz="1600" b="0" i="0" u="none" strike="noStrike" kern="1200" cap="none" normalizeH="0" baseline="0" dirty="0" smtClean="0">
                          <a:ln>
                            <a:noFill/>
                          </a:ln>
                          <a:solidFill>
                            <a:srgbClr val="000000"/>
                          </a:solidFill>
                          <a:effectLst/>
                          <a:latin typeface="Times" pitchFamily="18" charset="0"/>
                          <a:ea typeface="宋体" panose="02010600030101010101" pitchFamily="2" charset="-122"/>
                          <a:cs typeface="+mn-cs"/>
                        </a:rPr>
                        <a:t>美元</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Times" pitchFamily="18" charset="0"/>
                          <a:ea typeface="宋体" panose="02010600030101010101" pitchFamily="2" charset="-122"/>
                        </a:rPr>
                        <a:t>三方报价（</a:t>
                      </a:r>
                      <a:r>
                        <a:rPr kumimoji="0" lang="en-US" altLang="zh-CN" sz="1600" b="0" i="0" u="none" strike="noStrike" cap="none" normalizeH="0" baseline="0" dirty="0" smtClean="0">
                          <a:ln>
                            <a:noFill/>
                          </a:ln>
                          <a:solidFill>
                            <a:srgbClr val="000000"/>
                          </a:solidFill>
                          <a:effectLst/>
                          <a:latin typeface="Times" pitchFamily="18" charset="0"/>
                          <a:ea typeface="宋体" panose="02010600030101010101" pitchFamily="2" charset="-122"/>
                        </a:rPr>
                        <a:t>Request for Quotation: RFQ</a:t>
                      </a:r>
                      <a:r>
                        <a:rPr kumimoji="0" lang="zh-CN" altLang="en-US" sz="1600" b="0" i="0" u="none" strike="noStrike" cap="none" normalizeH="0" baseline="0" dirty="0" smtClean="0">
                          <a:ln>
                            <a:noFill/>
                          </a:ln>
                          <a:solidFill>
                            <a:srgbClr val="000000"/>
                          </a:solidFill>
                          <a:effectLst/>
                          <a:latin typeface="Times" pitchFamily="18" charset="0"/>
                          <a:ea typeface="宋体" panose="02010600030101010101" pitchFamily="2" charset="-122"/>
                        </a:rPr>
                        <a: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Times" pitchFamily="18" charset="0"/>
                          <a:ea typeface="宋体" panose="02010600030101010101" pitchFamily="2" charset="-122"/>
                        </a:rPr>
                        <a:t>联合国人口基金会驻华代表处代表</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2"/>
                  </a:ext>
                </a:extLst>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pPr>
                      <a:r>
                        <a:rPr lang="en-US" sz="1800" dirty="0" smtClean="0"/>
                        <a:t>50,000</a:t>
                      </a:r>
                      <a:r>
                        <a:rPr lang="zh-CN" altLang="en-US" sz="1800" dirty="0" smtClean="0"/>
                        <a:t>美元及以上</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1800" dirty="0" smtClean="0"/>
                        <a:t>正式招标</a:t>
                      </a:r>
                      <a:endParaRPr lang="en-US" altLang="zh-CN" sz="1800" dirty="0" smtClean="0"/>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ü"/>
                      </a:pPr>
                      <a:r>
                        <a:rPr lang="en-US" altLang="zh-CN" sz="1800" dirty="0" smtClean="0"/>
                        <a:t>Invitation to bid:</a:t>
                      </a:r>
                      <a:r>
                        <a:rPr lang="en-US" altLang="zh-CN" sz="1800" baseline="0" dirty="0" smtClean="0"/>
                        <a:t> ITB</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ü"/>
                      </a:pPr>
                      <a:r>
                        <a:rPr lang="en-US" altLang="zh-CN" sz="1800" baseline="0" dirty="0" smtClean="0"/>
                        <a:t>Request for Proposal: RFP</a:t>
                      </a:r>
                      <a:endParaRPr lang="zh-CN" altLang="en-US" sz="1800" dirty="0" smtClean="0"/>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1800" dirty="0" smtClean="0"/>
                        <a:t>联合国中国合同审批委员会或者联合国总部合同审批委员会</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457200"/>
            <a:ext cx="8229600" cy="792162"/>
          </a:xfrm>
          <a:noFill/>
          <a:ln>
            <a:noFill/>
          </a:ln>
        </p:spPr>
        <p:txBody>
          <a:bodyPr/>
          <a:lstStyle/>
          <a:p>
            <a:r>
              <a:rPr lang="zh-CN" altLang="en-US" sz="2800" b="1" dirty="0" smtClean="0">
                <a:ea typeface="宋体" panose="02010600030101010101" pitchFamily="2" charset="-122"/>
              </a:rPr>
              <a:t>联合国人口基金采</a:t>
            </a:r>
            <a:r>
              <a:rPr lang="zh-CN" altLang="en-US" sz="2800" b="1" dirty="0">
                <a:ea typeface="宋体" panose="02010600030101010101" pitchFamily="2" charset="-122"/>
              </a:rPr>
              <a:t>购流程</a:t>
            </a:r>
            <a:r>
              <a:rPr lang="zh-CN" altLang="en-US" sz="2400" b="1" dirty="0">
                <a:ea typeface="宋体" panose="02010600030101010101" pitchFamily="2" charset="-122"/>
              </a:rPr>
              <a:t>（≥</a:t>
            </a:r>
            <a:r>
              <a:rPr lang="en-US" altLang="zh-CN" sz="2400" b="1" dirty="0">
                <a:ea typeface="宋体" panose="02010600030101010101" pitchFamily="2" charset="-122"/>
              </a:rPr>
              <a:t>50,000</a:t>
            </a:r>
            <a:r>
              <a:rPr lang="zh-CN" altLang="en-US" sz="2400" b="1" dirty="0">
                <a:ea typeface="宋体" panose="02010600030101010101" pitchFamily="2" charset="-122"/>
              </a:rPr>
              <a:t>美元）</a:t>
            </a:r>
            <a:endParaRPr lang="zh-CN" altLang="en-US" sz="2400" dirty="0">
              <a:ea typeface="宋体" panose="02010600030101010101" pitchFamily="2" charset="-122"/>
            </a:endParaRPr>
          </a:p>
        </p:txBody>
      </p:sp>
      <p:graphicFrame>
        <p:nvGraphicFramePr>
          <p:cNvPr id="5" name="Content Placeholder 4"/>
          <p:cNvGraphicFramePr>
            <a:graphicFrameLocks noGrp="1"/>
          </p:cNvGraphicFramePr>
          <p:nvPr>
            <p:ph idx="1"/>
          </p:nvPr>
        </p:nvGraphicFramePr>
        <p:xfrm>
          <a:off x="76200" y="1720850"/>
          <a:ext cx="8991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457200"/>
            <a:ext cx="8229600" cy="792162"/>
          </a:xfrm>
          <a:noFill/>
          <a:ln>
            <a:noFill/>
          </a:ln>
        </p:spPr>
        <p:txBody>
          <a:bodyPr/>
          <a:lstStyle/>
          <a:p>
            <a:r>
              <a:rPr lang="zh-CN" altLang="en-US" sz="2800" dirty="0" smtClean="0">
                <a:ea typeface="黑体" panose="02010609060101010101" pitchFamily="49" charset="-122"/>
              </a:rPr>
              <a:t>联合国人口基金采购招</a:t>
            </a:r>
            <a:r>
              <a:rPr lang="zh-CN" altLang="en-US" sz="2800" dirty="0">
                <a:ea typeface="黑体" panose="02010609060101010101" pitchFamily="49" charset="-122"/>
              </a:rPr>
              <a:t>标文件</a:t>
            </a:r>
            <a:endParaRPr lang="en-US" altLang="en-US" sz="2800" dirty="0"/>
          </a:p>
        </p:txBody>
      </p:sp>
      <p:sp>
        <p:nvSpPr>
          <p:cNvPr id="12291" name="Content Placeholder 2"/>
          <p:cNvSpPr>
            <a:spLocks noGrp="1"/>
          </p:cNvSpPr>
          <p:nvPr>
            <p:ph idx="1"/>
          </p:nvPr>
        </p:nvSpPr>
        <p:spPr bwMode="auto">
          <a:xfrm>
            <a:off x="457200" y="1828801"/>
            <a:ext cx="8229600" cy="23621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a:buNone/>
            </a:pPr>
            <a:r>
              <a:rPr lang="zh-CN" altLang="en-US" sz="2400" dirty="0">
                <a:ea typeface="宋体" panose="02010600030101010101" pitchFamily="2" charset="-122"/>
              </a:rPr>
              <a:t>招标文件包括以下组成部分：</a:t>
            </a:r>
            <a:endParaRPr lang="en-US" altLang="zh-CN" sz="2400" dirty="0">
              <a:ea typeface="宋体" panose="02010600030101010101" pitchFamily="2" charset="-122"/>
            </a:endParaRPr>
          </a:p>
          <a:p>
            <a:pPr marL="0" indent="0">
              <a:buNone/>
            </a:pPr>
            <a:r>
              <a:rPr lang="en-US" altLang="zh-CN" sz="2400" dirty="0">
                <a:ea typeface="宋体" panose="02010600030101010101" pitchFamily="2" charset="-122"/>
              </a:rPr>
              <a:t>1. </a:t>
            </a:r>
            <a:r>
              <a:rPr lang="zh-CN" altLang="en-US" sz="2400" dirty="0" smtClean="0">
                <a:ea typeface="宋体" panose="02010600030101010101" pitchFamily="2" charset="-122"/>
              </a:rPr>
              <a:t>致投标商的</a:t>
            </a:r>
            <a:r>
              <a:rPr lang="zh-CN" altLang="en-US" sz="2400" dirty="0">
                <a:ea typeface="宋体" panose="02010600030101010101" pitchFamily="2" charset="-122"/>
              </a:rPr>
              <a:t>邀请信及指导文件</a:t>
            </a:r>
            <a:endParaRPr lang="en-US" altLang="zh-CN" sz="2400" dirty="0">
              <a:ea typeface="宋体" panose="02010600030101010101" pitchFamily="2" charset="-122"/>
            </a:endParaRPr>
          </a:p>
          <a:p>
            <a:pPr marL="0" indent="0">
              <a:buNone/>
            </a:pPr>
            <a:r>
              <a:rPr lang="en-US" altLang="zh-CN" sz="2400" dirty="0">
                <a:ea typeface="宋体" panose="02010600030101010101" pitchFamily="2" charset="-122"/>
              </a:rPr>
              <a:t>2. </a:t>
            </a:r>
            <a:r>
              <a:rPr lang="zh-CN" altLang="en-US" sz="2400" dirty="0" smtClean="0">
                <a:ea typeface="宋体" panose="02010600030101010101" pitchFamily="2" charset="-122"/>
              </a:rPr>
              <a:t>技术要求</a:t>
            </a:r>
            <a:endParaRPr lang="en-US" altLang="zh-CN" sz="2400" dirty="0">
              <a:ea typeface="宋体" panose="02010600030101010101" pitchFamily="2" charset="-122"/>
            </a:endParaRPr>
          </a:p>
          <a:p>
            <a:pPr marL="0" indent="0">
              <a:buNone/>
            </a:pPr>
            <a:r>
              <a:rPr lang="en-US" altLang="zh-CN" sz="2400" dirty="0" smtClean="0">
                <a:ea typeface="宋体" panose="02010600030101010101" pitchFamily="2" charset="-122"/>
              </a:rPr>
              <a:t>3</a:t>
            </a:r>
            <a:r>
              <a:rPr lang="en-US" altLang="zh-CN" sz="2400" dirty="0">
                <a:ea typeface="宋体" panose="02010600030101010101" pitchFamily="2" charset="-122"/>
              </a:rPr>
              <a:t>.</a:t>
            </a:r>
            <a:r>
              <a:rPr lang="en-US" altLang="zh-CN" sz="2400" dirty="0" smtClean="0">
                <a:ea typeface="宋体" panose="02010600030101010101" pitchFamily="2" charset="-122"/>
              </a:rPr>
              <a:t> </a:t>
            </a:r>
            <a:r>
              <a:rPr lang="zh-CN" altLang="en-US" sz="2400" dirty="0" smtClean="0">
                <a:ea typeface="宋体" panose="02010600030101010101" pitchFamily="2" charset="-122"/>
              </a:rPr>
              <a:t>投标商投</a:t>
            </a:r>
            <a:r>
              <a:rPr lang="zh-CN" altLang="en-US" sz="2400" dirty="0">
                <a:ea typeface="宋体" panose="02010600030101010101" pitchFamily="2" charset="-122"/>
              </a:rPr>
              <a:t>标应提交</a:t>
            </a:r>
            <a:r>
              <a:rPr lang="zh-CN" altLang="en-US" sz="2400" dirty="0" smtClean="0">
                <a:ea typeface="宋体" panose="02010600030101010101" pitchFamily="2" charset="-122"/>
              </a:rPr>
              <a:t>的文件</a:t>
            </a:r>
            <a:endParaRPr lang="en-US" altLang="zh-CN" sz="2400" dirty="0">
              <a:ea typeface="宋体" panose="02010600030101010101" pitchFamily="2" charset="-122"/>
            </a:endParaRPr>
          </a:p>
          <a:p>
            <a:pPr marL="0" indent="0">
              <a:buNone/>
            </a:pPr>
            <a:r>
              <a:rPr lang="en-US" altLang="zh-CN" sz="2400" dirty="0" smtClean="0">
                <a:ea typeface="宋体" panose="02010600030101010101" pitchFamily="2" charset="-122"/>
              </a:rPr>
              <a:t>4. </a:t>
            </a:r>
            <a:r>
              <a:rPr lang="zh-CN" altLang="en-US" sz="2400" dirty="0" smtClean="0"/>
              <a:t>合</a:t>
            </a:r>
            <a:r>
              <a:rPr lang="zh-CN" altLang="en-US" sz="2400" dirty="0"/>
              <a:t>同信息及条款</a:t>
            </a:r>
            <a:endParaRPr lang="en-US" altLang="zh-CN" sz="2400" dirty="0"/>
          </a:p>
          <a:p>
            <a:pPr marL="0" indent="0">
              <a:buNone/>
            </a:pPr>
            <a:endParaRPr lang="en-US" altLang="en-US" dirty="0"/>
          </a:p>
        </p:txBody>
      </p:sp>
    </p:spTree>
    <p:extLst>
      <p:ext uri="{BB962C8B-B14F-4D97-AF65-F5344CB8AC3E}">
        <p14:creationId xmlns:p14="http://schemas.microsoft.com/office/powerpoint/2010/main" val="2764726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533400"/>
            <a:ext cx="8229600" cy="685800"/>
          </a:xfrm>
          <a:noFill/>
          <a:ln>
            <a:noFill/>
          </a:ln>
        </p:spPr>
        <p:txBody>
          <a:bodyPr anchor="t"/>
          <a:lstStyle/>
          <a:p>
            <a:r>
              <a:rPr lang="zh-CN" altLang="en-US" sz="2800" dirty="0" smtClean="0">
                <a:ea typeface="黑体" panose="02010609060101010101" pitchFamily="49" charset="-122"/>
              </a:rPr>
              <a:t>致</a:t>
            </a:r>
            <a:r>
              <a:rPr lang="zh-CN" altLang="en-US" sz="2800" dirty="0">
                <a:ea typeface="黑体" panose="02010609060101010101" pitchFamily="49" charset="-122"/>
              </a:rPr>
              <a:t>供应商的邀请信及指导文件</a:t>
            </a:r>
            <a:endParaRPr lang="en-US" altLang="en-US" sz="2800" dirty="0"/>
          </a:p>
        </p:txBody>
      </p:sp>
      <p:sp>
        <p:nvSpPr>
          <p:cNvPr id="17410" name="Content Placeholder 2"/>
          <p:cNvSpPr>
            <a:spLocks noGrp="1"/>
          </p:cNvSpPr>
          <p:nvPr>
            <p:ph sz="half" idx="1"/>
          </p:nvPr>
        </p:nvSpPr>
        <p:spPr>
          <a:noFill/>
          <a:ln>
            <a:noFill/>
          </a:ln>
        </p:spPr>
        <p:txBody>
          <a:bodyPr anchor="t"/>
          <a:lstStyle/>
          <a:p>
            <a:r>
              <a:rPr lang="zh-CN" altLang="en-US" sz="2400" dirty="0">
                <a:latin typeface="+mn-lt"/>
                <a:ea typeface="宋体" panose="02010600030101010101" pitchFamily="2" charset="-122"/>
                <a:cs typeface="+mn-cs"/>
              </a:rPr>
              <a:t>致供应商的邀请信</a:t>
            </a:r>
            <a:endParaRPr lang="en-US" altLang="zh-CN" sz="2400" dirty="0">
              <a:latin typeface="+mn-lt"/>
              <a:ea typeface="宋体" panose="02010600030101010101" pitchFamily="2" charset="-122"/>
              <a:cs typeface="+mn-cs"/>
            </a:endParaRPr>
          </a:p>
          <a:p>
            <a:r>
              <a:rPr lang="zh-CN" altLang="en-US" sz="2400" dirty="0">
                <a:latin typeface="+mn-lt"/>
                <a:ea typeface="宋体" panose="02010600030101010101" pitchFamily="2" charset="-122"/>
                <a:cs typeface="+mn-cs"/>
              </a:rPr>
              <a:t>投标最后截至日期</a:t>
            </a:r>
            <a:endParaRPr lang="en-US" altLang="zh-CN" sz="2400" dirty="0">
              <a:latin typeface="+mn-lt"/>
              <a:ea typeface="宋体" panose="02010600030101010101" pitchFamily="2" charset="-122"/>
              <a:cs typeface="+mn-cs"/>
            </a:endParaRPr>
          </a:p>
          <a:p>
            <a:r>
              <a:rPr lang="zh-CN" altLang="en-US" sz="2400" dirty="0">
                <a:latin typeface="+mn-lt"/>
                <a:ea typeface="宋体" panose="02010600030101010101" pitchFamily="2" charset="-122"/>
                <a:cs typeface="+mn-cs"/>
              </a:rPr>
              <a:t>标书准备的指导文件</a:t>
            </a:r>
            <a:endParaRPr lang="en-US" altLang="zh-CN" sz="2400" dirty="0">
              <a:latin typeface="+mn-lt"/>
              <a:ea typeface="宋体" panose="02010600030101010101" pitchFamily="2" charset="-122"/>
              <a:cs typeface="+mn-cs"/>
            </a:endParaRPr>
          </a:p>
          <a:p>
            <a:r>
              <a:rPr lang="zh-CN" altLang="en-US" sz="2400" dirty="0">
                <a:latin typeface="+mn-lt"/>
                <a:ea typeface="宋体" panose="02010600030101010101" pitchFamily="2" charset="-122"/>
                <a:cs typeface="+mn-cs"/>
              </a:rPr>
              <a:t>采购内容详解</a:t>
            </a:r>
            <a:endParaRPr lang="en-US" altLang="zh-CN" sz="2400" dirty="0">
              <a:latin typeface="+mn-lt"/>
              <a:ea typeface="宋体" panose="02010600030101010101" pitchFamily="2" charset="-122"/>
              <a:cs typeface="+mn-cs"/>
            </a:endParaRPr>
          </a:p>
          <a:p>
            <a:r>
              <a:rPr lang="zh-CN" altLang="en-US" sz="2400" dirty="0">
                <a:latin typeface="+mn-lt"/>
                <a:ea typeface="宋体" panose="02010600030101010101" pitchFamily="2" charset="-122"/>
                <a:cs typeface="+mn-cs"/>
              </a:rPr>
              <a:t>招标币种及汇率</a:t>
            </a:r>
            <a:endParaRPr lang="en-US" altLang="zh-CN" sz="2400" dirty="0">
              <a:latin typeface="+mn-lt"/>
              <a:ea typeface="宋体" panose="02010600030101010101" pitchFamily="2" charset="-122"/>
              <a:cs typeface="+mn-cs"/>
            </a:endParaRPr>
          </a:p>
          <a:p>
            <a:r>
              <a:rPr lang="zh-CN" altLang="en-US" sz="2400" dirty="0">
                <a:latin typeface="+mn-lt"/>
                <a:ea typeface="宋体" panose="02010600030101010101" pitchFamily="2" charset="-122"/>
                <a:cs typeface="+mn-cs"/>
              </a:rPr>
              <a:t>标书语言</a:t>
            </a:r>
            <a:endParaRPr lang="en-US" altLang="zh-CN" sz="2400" dirty="0">
              <a:latin typeface="+mn-lt"/>
              <a:ea typeface="宋体" panose="02010600030101010101" pitchFamily="2" charset="-122"/>
              <a:cs typeface="+mn-cs"/>
            </a:endParaRPr>
          </a:p>
          <a:p>
            <a:r>
              <a:rPr lang="zh-CN" altLang="en-US" sz="2400" dirty="0">
                <a:latin typeface="+mn-lt"/>
                <a:ea typeface="宋体" panose="02010600030101010101" pitchFamily="2" charset="-122"/>
                <a:cs typeface="+mn-cs"/>
              </a:rPr>
              <a:t>标书有效期</a:t>
            </a:r>
            <a:endParaRPr lang="en-US" altLang="zh-CN" sz="2400" dirty="0">
              <a:latin typeface="+mn-lt"/>
              <a:ea typeface="宋体" panose="02010600030101010101" pitchFamily="2" charset="-122"/>
              <a:cs typeface="+mn-cs"/>
            </a:endParaRPr>
          </a:p>
          <a:p>
            <a:r>
              <a:rPr lang="zh-CN" altLang="en-US" sz="2400" dirty="0">
                <a:latin typeface="+mn-lt"/>
                <a:ea typeface="宋体" panose="02010600030101010101" pitchFamily="2" charset="-122"/>
                <a:cs typeface="+mn-cs"/>
              </a:rPr>
              <a:t>评标方法和标准</a:t>
            </a:r>
            <a:endParaRPr lang="en-US" altLang="zh-CN" sz="2400" dirty="0">
              <a:latin typeface="+mn-lt"/>
              <a:ea typeface="宋体" panose="02010600030101010101" pitchFamily="2" charset="-122"/>
              <a:cs typeface="+mn-cs"/>
            </a:endParaRPr>
          </a:p>
          <a:p>
            <a:r>
              <a:rPr lang="zh-CN" altLang="en-US" sz="2400" dirty="0">
                <a:latin typeface="+mn-lt"/>
                <a:ea typeface="宋体" panose="02010600030101010101" pitchFamily="2" charset="-122"/>
                <a:cs typeface="+mn-cs"/>
              </a:rPr>
              <a:t>报价单有误时的处理方法</a:t>
            </a:r>
            <a:endParaRPr lang="en-US" altLang="zh-CN" sz="2400" dirty="0">
              <a:latin typeface="+mn-lt"/>
              <a:ea typeface="宋体" panose="02010600030101010101" pitchFamily="2" charset="-122"/>
              <a:cs typeface="+mn-cs"/>
            </a:endParaRPr>
          </a:p>
          <a:p>
            <a:r>
              <a:rPr lang="zh-CN" altLang="en-US" sz="2400" dirty="0">
                <a:latin typeface="+mn-lt"/>
                <a:ea typeface="宋体" panose="02010600030101010101" pitchFamily="2" charset="-122"/>
                <a:cs typeface="+mn-cs"/>
              </a:rPr>
              <a:t>付款条件</a:t>
            </a:r>
            <a:endParaRPr lang="en-US" altLang="zh-CN" sz="2400" dirty="0">
              <a:latin typeface="+mn-lt"/>
              <a:ea typeface="宋体" panose="02010600030101010101" pitchFamily="2" charset="-122"/>
              <a:cs typeface="+mn-cs"/>
            </a:endParaRPr>
          </a:p>
          <a:p>
            <a:endParaRPr lang="en-US" altLang="en-US" sz="2400" dirty="0">
              <a:latin typeface="+mn-lt"/>
              <a:ea typeface="+mn-ea"/>
              <a:cs typeface="+mn-cs"/>
            </a:endParaRPr>
          </a:p>
        </p:txBody>
      </p:sp>
      <p:sp>
        <p:nvSpPr>
          <p:cNvPr id="17411" name="Content Placeholder 3"/>
          <p:cNvSpPr>
            <a:spLocks noGrp="1"/>
          </p:cNvSpPr>
          <p:nvPr>
            <p:ph sz="half" idx="2"/>
          </p:nvPr>
        </p:nvSpPr>
        <p:spPr>
          <a:noFill/>
          <a:ln>
            <a:noFill/>
          </a:ln>
        </p:spPr>
        <p:txBody>
          <a:bodyPr anchor="t"/>
          <a:lstStyle/>
          <a:p>
            <a:r>
              <a:rPr lang="zh-CN" altLang="en-US" sz="2400" dirty="0">
                <a:latin typeface="+mn-lt"/>
                <a:ea typeface="宋体" panose="02010600030101010101" pitchFamily="2" charset="-122"/>
                <a:cs typeface="+mn-cs"/>
              </a:rPr>
              <a:t>招标文件的更改</a:t>
            </a:r>
            <a:endParaRPr lang="en-US" altLang="zh-CN" sz="2400" dirty="0">
              <a:latin typeface="+mn-lt"/>
              <a:ea typeface="宋体" panose="02010600030101010101" pitchFamily="2" charset="-122"/>
              <a:cs typeface="+mn-cs"/>
            </a:endParaRPr>
          </a:p>
          <a:p>
            <a:r>
              <a:rPr lang="zh-CN" altLang="en-US" sz="2400" dirty="0">
                <a:latin typeface="+mn-lt"/>
                <a:ea typeface="宋体" panose="02010600030101010101" pitchFamily="2" charset="-122"/>
                <a:cs typeface="+mn-cs"/>
              </a:rPr>
              <a:t>联合国人口基金会合同所附的一般条款的解释权</a:t>
            </a:r>
            <a:endParaRPr lang="en-US" altLang="zh-CN" sz="2400" dirty="0">
              <a:latin typeface="+mn-lt"/>
              <a:ea typeface="宋体" panose="02010600030101010101" pitchFamily="2" charset="-122"/>
              <a:cs typeface="+mn-cs"/>
            </a:endParaRPr>
          </a:p>
          <a:p>
            <a:r>
              <a:rPr lang="zh-CN" altLang="en-US" sz="2400" dirty="0">
                <a:latin typeface="+mn-lt"/>
                <a:ea typeface="宋体" panose="02010600030101010101" pitchFamily="2" charset="-122"/>
                <a:cs typeface="+mn-cs"/>
              </a:rPr>
              <a:t>投标保证金的相关信息</a:t>
            </a:r>
            <a:endParaRPr lang="en-US" altLang="zh-CN" sz="2400" dirty="0">
              <a:latin typeface="+mn-lt"/>
              <a:ea typeface="宋体" panose="02010600030101010101" pitchFamily="2" charset="-122"/>
              <a:cs typeface="+mn-cs"/>
            </a:endParaRPr>
          </a:p>
          <a:p>
            <a:r>
              <a:rPr lang="zh-CN" altLang="en-US" sz="2400" dirty="0">
                <a:latin typeface="+mn-lt"/>
                <a:ea typeface="宋体" panose="02010600030101010101" pitchFamily="2" charset="-122"/>
                <a:cs typeface="+mn-cs"/>
              </a:rPr>
              <a:t>合同执行保证金及提前付款的相关信息</a:t>
            </a:r>
            <a:endParaRPr lang="en-US" altLang="en-US" sz="2400" dirty="0">
              <a:latin typeface="+mn-lt"/>
              <a:cs typeface="+mn-cs"/>
            </a:endParaRPr>
          </a:p>
          <a:p>
            <a:r>
              <a:rPr lang="zh-CN" altLang="en-US" sz="2400" dirty="0">
                <a:latin typeface="+mn-lt"/>
                <a:ea typeface="宋体" panose="02010600030101010101" pitchFamily="2" charset="-122"/>
                <a:cs typeface="+mn-cs"/>
              </a:rPr>
              <a:t>替代标书（</a:t>
            </a:r>
            <a:r>
              <a:rPr lang="en-US" altLang="zh-CN" sz="2400" dirty="0">
                <a:latin typeface="+mn-lt"/>
                <a:ea typeface="宋体" panose="02010600030101010101" pitchFamily="2" charset="-122"/>
                <a:cs typeface="+mn-cs"/>
              </a:rPr>
              <a:t>Alternative offers</a:t>
            </a:r>
            <a:r>
              <a:rPr lang="zh-CN" altLang="en-US" sz="2400" dirty="0">
                <a:latin typeface="+mn-lt"/>
                <a:ea typeface="宋体" panose="02010600030101010101" pitchFamily="2" charset="-122"/>
                <a:cs typeface="+mn-cs"/>
              </a:rPr>
              <a:t>）</a:t>
            </a:r>
            <a:endParaRPr lang="en-US" altLang="en-US" sz="2400" dirty="0">
              <a:latin typeface="+mn-lt"/>
              <a:cs typeface="+mn-cs"/>
            </a:endParaRPr>
          </a:p>
          <a:p>
            <a:r>
              <a:rPr lang="zh-CN" altLang="en-US" sz="2400" dirty="0">
                <a:latin typeface="+mn-lt"/>
                <a:ea typeface="宋体" panose="02010600030101010101" pitchFamily="2" charset="-122"/>
                <a:cs typeface="+mn-cs"/>
              </a:rPr>
              <a:t>拆标</a:t>
            </a:r>
            <a:endParaRPr lang="en-US" altLang="en-US" sz="2400" dirty="0">
              <a:latin typeface="+mn-lt"/>
              <a:cs typeface="+mn-cs"/>
            </a:endParaRPr>
          </a:p>
          <a:p>
            <a:r>
              <a:rPr lang="zh-CN" altLang="en-US" sz="2400" dirty="0">
                <a:latin typeface="+mn-lt"/>
                <a:ea typeface="宋体" panose="02010600030101010101" pitchFamily="2" charset="-122"/>
                <a:cs typeface="+mn-cs"/>
              </a:rPr>
              <a:t>联系信息</a:t>
            </a:r>
            <a:r>
              <a:rPr lang="en-US" altLang="en-US" dirty="0">
                <a:latin typeface="+mn-lt"/>
                <a:cs typeface="+mn-cs"/>
              </a:rPr>
              <a:t> </a:t>
            </a:r>
          </a:p>
          <a:p>
            <a:endParaRPr lang="en-US" altLang="en-US" dirty="0">
              <a:latin typeface="+mn-lt"/>
              <a:ea typeface="+mn-ea"/>
              <a:cs typeface="+mn-cs"/>
            </a:endParaRPr>
          </a:p>
        </p:txBody>
      </p:sp>
    </p:spTree>
    <p:extLst>
      <p:ext uri="{BB962C8B-B14F-4D97-AF65-F5344CB8AC3E}">
        <p14:creationId xmlns:p14="http://schemas.microsoft.com/office/powerpoint/2010/main" val="3652934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noFill/>
          <a:ln>
            <a:noFill/>
          </a:ln>
        </p:spPr>
        <p:txBody>
          <a:bodyPr anchor="t"/>
          <a:lstStyle/>
          <a:p>
            <a:r>
              <a:rPr lang="en-US" altLang="zh-CN" sz="2000" dirty="0">
                <a:ea typeface="黑体" panose="02010609060101010101" pitchFamily="49" charset="-122"/>
              </a:rPr>
              <a:t/>
            </a:r>
            <a:br>
              <a:rPr lang="en-US" altLang="zh-CN" sz="2000" dirty="0">
                <a:ea typeface="黑体" panose="02010609060101010101" pitchFamily="49" charset="-122"/>
              </a:rPr>
            </a:br>
            <a:r>
              <a:rPr lang="zh-CN" altLang="en-US" sz="2800" dirty="0">
                <a:ea typeface="黑体" panose="02010609060101010101" pitchFamily="49" charset="-122"/>
              </a:rPr>
              <a:t>标书发布</a:t>
            </a:r>
            <a:endParaRPr lang="en-US" altLang="en-US" sz="2800" dirty="0"/>
          </a:p>
        </p:txBody>
      </p:sp>
      <p:sp>
        <p:nvSpPr>
          <p:cNvPr id="21506" name="Content Placeholder 2"/>
          <p:cNvSpPr>
            <a:spLocks noGrp="1"/>
          </p:cNvSpPr>
          <p:nvPr>
            <p:ph idx="1"/>
          </p:nvPr>
        </p:nvSpPr>
        <p:spPr>
          <a:noFill/>
          <a:ln>
            <a:noFill/>
          </a:ln>
        </p:spPr>
        <p:txBody>
          <a:bodyPr anchor="t"/>
          <a:lstStyle/>
          <a:p>
            <a:r>
              <a:rPr lang="zh-CN" altLang="en-US" sz="2400" dirty="0">
                <a:ea typeface="宋体" panose="02010600030101010101" pitchFamily="2" charset="-122"/>
              </a:rPr>
              <a:t>标书会发布在联合国全球采购网站（</a:t>
            </a:r>
            <a:r>
              <a:rPr lang="en-US" altLang="zh-CN" sz="2400" dirty="0" smtClean="0">
                <a:ea typeface="宋体" panose="02010600030101010101" pitchFamily="2" charset="-122"/>
              </a:rPr>
              <a:t>UNGM</a:t>
            </a:r>
            <a:r>
              <a:rPr lang="zh-CN" altLang="en-US" sz="2400" dirty="0" smtClean="0">
                <a:ea typeface="宋体" panose="02010600030101010101" pitchFamily="2" charset="-122"/>
              </a:rPr>
              <a:t>）</a:t>
            </a:r>
            <a:r>
              <a:rPr lang="en-US" altLang="zh-CN" sz="2400" dirty="0"/>
              <a:t>https://www.ungm.org/</a:t>
            </a:r>
            <a:endParaRPr lang="en-US" altLang="en-US" sz="2400" dirty="0"/>
          </a:p>
          <a:p>
            <a:r>
              <a:rPr lang="zh-CN" altLang="en-US" sz="2400" dirty="0">
                <a:ea typeface="宋体" panose="02010600030101010101" pitchFamily="2" charset="-122"/>
              </a:rPr>
              <a:t>标书至少会发布三周。对于标的在十万美元以下，特殊情况下（例如紧急采购），发布时间可以减少至两周。</a:t>
            </a:r>
            <a:endParaRPr lang="en-US" altLang="en-US" sz="2400" dirty="0"/>
          </a:p>
          <a:p>
            <a:r>
              <a:rPr lang="zh-CN" altLang="en-US" sz="2400" dirty="0">
                <a:ea typeface="宋体" panose="02010600030101010101" pitchFamily="2" charset="-122"/>
              </a:rPr>
              <a:t>招标文件里明确规定了招标截止时间，包括日期和时区；及投标有效的方式。招标截止日期是一个硬性的必须严格遵守的时间。</a:t>
            </a:r>
            <a:endParaRPr lang="en-US" altLang="en-US" sz="2400" dirty="0"/>
          </a:p>
          <a:p>
            <a:r>
              <a:rPr lang="zh-CN" altLang="en-US" sz="2400" dirty="0" smtClean="0">
                <a:ea typeface="宋体" panose="02010600030101010101" pitchFamily="2" charset="-122"/>
              </a:rPr>
              <a:t>有</a:t>
            </a:r>
            <a:r>
              <a:rPr lang="zh-CN" altLang="en-US" sz="2400" dirty="0">
                <a:ea typeface="宋体" panose="02010600030101010101" pitchFamily="2" charset="-122"/>
              </a:rPr>
              <a:t>关招标文件中澄清的问题会同时跟所有供应商更新。招标文件中会明确澄清问题时所需要的方法。</a:t>
            </a:r>
            <a:endParaRPr lang="en-US" altLang="zh-CN" sz="2400" dirty="0">
              <a:ea typeface="宋体" panose="02010600030101010101" pitchFamily="2" charset="-122"/>
            </a:endParaRPr>
          </a:p>
          <a:p>
            <a:r>
              <a:rPr lang="zh-CN" altLang="en-US" sz="2400" dirty="0">
                <a:ea typeface="宋体" panose="02010600030101010101" pitchFamily="2" charset="-122"/>
              </a:rPr>
              <a:t>招标文件的修改和取消会按照与发布标书相同的方式告知供应商。</a:t>
            </a:r>
            <a:endParaRPr lang="en-US" altLang="en-US" sz="2400" dirty="0"/>
          </a:p>
        </p:txBody>
      </p:sp>
    </p:spTree>
    <p:extLst>
      <p:ext uri="{BB962C8B-B14F-4D97-AF65-F5344CB8AC3E}">
        <p14:creationId xmlns:p14="http://schemas.microsoft.com/office/powerpoint/2010/main" val="1280728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noFill/>
          <a:ln>
            <a:noFill/>
          </a:ln>
        </p:spPr>
        <p:txBody>
          <a:bodyPr anchor="t"/>
          <a:lstStyle/>
          <a:p>
            <a:r>
              <a:rPr lang="en-US" altLang="zh-CN" sz="2000" dirty="0">
                <a:ea typeface="黑体" panose="02010609060101010101" pitchFamily="49" charset="-122"/>
              </a:rPr>
              <a:t/>
            </a:r>
            <a:br>
              <a:rPr lang="en-US" altLang="zh-CN" sz="2000" dirty="0">
                <a:ea typeface="黑体" panose="02010609060101010101" pitchFamily="49" charset="-122"/>
              </a:rPr>
            </a:br>
            <a:r>
              <a:rPr lang="zh-CN" altLang="en-US" sz="2800" dirty="0">
                <a:ea typeface="黑体" panose="02010609060101010101" pitchFamily="49" charset="-122"/>
              </a:rPr>
              <a:t>开标</a:t>
            </a:r>
            <a:endParaRPr lang="en-US" altLang="en-US" sz="2800" dirty="0"/>
          </a:p>
        </p:txBody>
      </p:sp>
      <p:sp>
        <p:nvSpPr>
          <p:cNvPr id="22530" name="Content Placeholder 2"/>
          <p:cNvSpPr>
            <a:spLocks noGrp="1"/>
          </p:cNvSpPr>
          <p:nvPr>
            <p:ph idx="1"/>
          </p:nvPr>
        </p:nvSpPr>
        <p:spPr>
          <a:noFill/>
          <a:ln>
            <a:noFill/>
          </a:ln>
        </p:spPr>
        <p:txBody>
          <a:bodyPr wrap="square" lIns="91440" tIns="45720" rIns="91440" bIns="45720" anchor="t"/>
          <a:lstStyle/>
          <a:p>
            <a:r>
              <a:rPr lang="zh-CN" altLang="en-US" sz="2800" dirty="0">
                <a:ea typeface="宋体" panose="02010600030101010101" pitchFamily="2" charset="-122"/>
              </a:rPr>
              <a:t>招标截止日期之后收到的标书一定不会考虑。</a:t>
            </a:r>
            <a:endParaRPr lang="en-US" altLang="en-US" sz="2800" dirty="0"/>
          </a:p>
          <a:p>
            <a:r>
              <a:rPr lang="zh-CN" altLang="en-US" sz="2800" dirty="0">
                <a:ea typeface="宋体" panose="02010600030101010101" pitchFamily="2" charset="-122"/>
              </a:rPr>
              <a:t>开标由开标小组进行。开标小组至少包括三人。其中一人是另外的联合国机构工作人员，一人必须是不参与这次采购的联合国人口基金工作人</a:t>
            </a:r>
            <a:r>
              <a:rPr lang="zh-CN" altLang="en-US" sz="2800" dirty="0" smtClean="0">
                <a:ea typeface="宋体" panose="02010600030101010101" pitchFamily="2" charset="-122"/>
              </a:rPr>
              <a:t>员</a:t>
            </a:r>
            <a:endParaRPr lang="en-US" altLang="en-US" sz="2800" dirty="0"/>
          </a:p>
          <a:p>
            <a:r>
              <a:rPr lang="zh-CN" altLang="en-US" sz="2800" dirty="0">
                <a:ea typeface="宋体" panose="02010600030101010101" pitchFamily="2" charset="-122"/>
              </a:rPr>
              <a:t>开标小组在开标时不会拒绝或者宣布标书无效。标书无效的决定由随后的评标小组认定。</a:t>
            </a:r>
            <a:endParaRPr lang="en-US" altLang="en-US" sz="2800" dirty="0"/>
          </a:p>
          <a:p>
            <a:r>
              <a:rPr lang="zh-CN" altLang="en-US" sz="2800" dirty="0">
                <a:ea typeface="宋体" panose="02010600030101010101" pitchFamily="2" charset="-122"/>
              </a:rPr>
              <a:t>供应商也可以旁听整个开标过程</a:t>
            </a:r>
            <a:r>
              <a:rPr lang="zh-CN" altLang="en-US" sz="2800" dirty="0" smtClean="0">
                <a:ea typeface="宋体" panose="02010600030101010101" pitchFamily="2" charset="-122"/>
              </a:rPr>
              <a:t>。</a:t>
            </a:r>
            <a:endParaRPr lang="en-US" altLang="en-US" sz="2800" dirty="0"/>
          </a:p>
        </p:txBody>
      </p:sp>
    </p:spTree>
    <p:extLst>
      <p:ext uri="{BB962C8B-B14F-4D97-AF65-F5344CB8AC3E}">
        <p14:creationId xmlns:p14="http://schemas.microsoft.com/office/powerpoint/2010/main" val="696959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381000"/>
            <a:ext cx="8229600" cy="792162"/>
          </a:xfrm>
          <a:noFill/>
          <a:ln>
            <a:noFill/>
          </a:ln>
        </p:spPr>
        <p:txBody>
          <a:bodyPr/>
          <a:lstStyle/>
          <a:p>
            <a:r>
              <a:rPr lang="zh-CN" altLang="en-US" sz="2800" dirty="0" smtClean="0"/>
              <a:t>评标</a:t>
            </a:r>
            <a:endParaRPr lang="en-US" altLang="en-US" sz="2800" dirty="0"/>
          </a:p>
        </p:txBody>
      </p:sp>
      <p:sp>
        <p:nvSpPr>
          <p:cNvPr id="18435" name="Content Placeholder 2"/>
          <p:cNvSpPr>
            <a:spLocks noGrp="1"/>
          </p:cNvSpPr>
          <p:nvPr>
            <p:ph idx="1"/>
          </p:nvPr>
        </p:nvSpPr>
        <p:spPr>
          <a:xfrm>
            <a:off x="152400" y="1600200"/>
            <a:ext cx="8915400" cy="5181600"/>
          </a:xfrm>
          <a:noFill/>
          <a:ln>
            <a:noFill/>
          </a:ln>
        </p:spPr>
        <p:txBody>
          <a:bodyPr/>
          <a:lstStyle/>
          <a:p>
            <a:pPr marL="640080" lvl="1" indent="-342900">
              <a:buFont typeface="Wingdings" panose="05000000000000000000" pitchFamily="2" charset="2"/>
              <a:buChar char="ü"/>
            </a:pPr>
            <a:r>
              <a:rPr lang="zh-CN" altLang="en-US" sz="2000" b="1" dirty="0" smtClean="0"/>
              <a:t>评标由评标小组进行，分为以下五个步骤</a:t>
            </a:r>
            <a:endParaRPr lang="en-US" altLang="zh-CN" sz="2000" b="1" dirty="0"/>
          </a:p>
          <a:p>
            <a:pPr marL="640080" lvl="1" indent="-342900">
              <a:buAutoNum type="arabicPeriod"/>
            </a:pPr>
            <a:endParaRPr lang="en-US" altLang="zh-CN" sz="1400" dirty="0" smtClean="0"/>
          </a:p>
          <a:p>
            <a:pPr marL="640080" lvl="1" indent="-342900">
              <a:buAutoNum type="arabicPeriod"/>
            </a:pPr>
            <a:endParaRPr lang="en-US" altLang="zh-CN" sz="1400" dirty="0" smtClean="0"/>
          </a:p>
          <a:p>
            <a:pPr marL="297180" lvl="1" indent="0">
              <a:buNone/>
            </a:pPr>
            <a:endParaRPr lang="en-US" altLang="zh-CN" sz="1400" dirty="0"/>
          </a:p>
          <a:p>
            <a:pPr marL="297180" lvl="1" indent="0">
              <a:buNone/>
            </a:pPr>
            <a:endParaRPr lang="en-US" altLang="zh-CN" sz="1400" dirty="0" smtClean="0"/>
          </a:p>
          <a:p>
            <a:pPr marL="297180" lvl="1" indent="0">
              <a:buNone/>
            </a:pPr>
            <a:endParaRPr lang="en-US" altLang="zh-CN" sz="1400" dirty="0"/>
          </a:p>
          <a:p>
            <a:pPr marL="297180" lvl="1" indent="0">
              <a:buNone/>
            </a:pPr>
            <a:endParaRPr lang="en-US" altLang="zh-CN" sz="1400" dirty="0"/>
          </a:p>
          <a:p>
            <a:pPr marL="640080" lvl="1" indent="-342900">
              <a:buAutoNum type="arabicPeriod"/>
            </a:pPr>
            <a:endParaRPr lang="en-US" altLang="zh-CN" sz="1400" dirty="0" smtClean="0"/>
          </a:p>
          <a:p>
            <a:pPr marL="640080" lvl="1" indent="-342900">
              <a:buAutoNum type="arabicPeriod"/>
            </a:pPr>
            <a:endParaRPr lang="en-US" altLang="zh-CN" sz="1400" dirty="0"/>
          </a:p>
          <a:p>
            <a:pPr marL="297180" lvl="1" indent="0">
              <a:buNone/>
            </a:pPr>
            <a:endParaRPr lang="en-US" altLang="zh-CN" sz="1400" dirty="0" smtClean="0"/>
          </a:p>
          <a:p>
            <a:pPr marL="297180" lvl="1" indent="0">
              <a:buNone/>
            </a:pPr>
            <a:endParaRPr lang="en-US" altLang="zh-CN" sz="1400" dirty="0"/>
          </a:p>
          <a:p>
            <a:pPr marL="297180" lvl="1" indent="0">
              <a:buNone/>
            </a:pPr>
            <a:endParaRPr lang="en-US" altLang="zh-CN" sz="1400" dirty="0" smtClean="0"/>
          </a:p>
          <a:p>
            <a:pPr marL="297180" lvl="1" indent="0">
              <a:buNone/>
            </a:pPr>
            <a:endParaRPr lang="en-US" altLang="zh-CN" sz="1400" dirty="0"/>
          </a:p>
          <a:p>
            <a:pPr marL="297180" lvl="1" indent="0">
              <a:buNone/>
            </a:pPr>
            <a:endParaRPr lang="en-US" altLang="zh-CN" sz="1400" dirty="0" smtClean="0"/>
          </a:p>
          <a:p>
            <a:pPr marL="297180" lvl="1" indent="0">
              <a:buNone/>
            </a:pPr>
            <a:endParaRPr lang="en-US" altLang="zh-CN" sz="1400" dirty="0"/>
          </a:p>
          <a:p>
            <a:pPr marL="640080" lvl="1" indent="-342900">
              <a:buAutoNum type="arabicPeriod"/>
            </a:pPr>
            <a:endParaRPr lang="en-US" altLang="zh-CN" sz="1400" dirty="0"/>
          </a:p>
        </p:txBody>
      </p:sp>
      <p:sp>
        <p:nvSpPr>
          <p:cNvPr id="3" name="Rounded Rectangle 2"/>
          <p:cNvSpPr/>
          <p:nvPr/>
        </p:nvSpPr>
        <p:spPr bwMode="auto">
          <a:xfrm>
            <a:off x="609600" y="2096824"/>
            <a:ext cx="7086600" cy="524933"/>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altLang="zh-CN" sz="1800" dirty="0" smtClean="0"/>
              <a:t>1. </a:t>
            </a:r>
            <a:r>
              <a:rPr lang="zh-CN" altLang="en-US" sz="1800" dirty="0" smtClean="0"/>
              <a:t>对标书进行初步评估</a:t>
            </a:r>
            <a:endParaRPr kumimoji="0" lang="en-US" sz="1800" b="0" i="0" u="none" strike="noStrike" cap="none" normalizeH="0" baseline="0" dirty="0" smtClean="0">
              <a:ln>
                <a:noFill/>
              </a:ln>
              <a:solidFill>
                <a:schemeClr val="tx1"/>
              </a:solidFill>
              <a:effectLst/>
            </a:endParaRPr>
          </a:p>
        </p:txBody>
      </p:sp>
      <p:sp>
        <p:nvSpPr>
          <p:cNvPr id="6" name="Rounded Rectangle 5"/>
          <p:cNvSpPr/>
          <p:nvPr/>
        </p:nvSpPr>
        <p:spPr bwMode="auto">
          <a:xfrm>
            <a:off x="609600" y="2874700"/>
            <a:ext cx="7086600" cy="487362"/>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altLang="zh-CN" sz="1800" dirty="0" smtClean="0"/>
              <a:t>2. </a:t>
            </a:r>
            <a:r>
              <a:rPr lang="zh-CN" altLang="en-US" sz="1800" dirty="0" smtClean="0"/>
              <a:t>对</a:t>
            </a:r>
            <a:r>
              <a:rPr lang="zh-CN" altLang="en-US" sz="1800" dirty="0"/>
              <a:t>通过初步评估的标书所响应的范围进行分</a:t>
            </a:r>
            <a:r>
              <a:rPr lang="zh-CN" altLang="en-US" sz="1800" dirty="0" smtClean="0"/>
              <a:t>析</a:t>
            </a:r>
            <a:endParaRPr lang="en-US" altLang="zh-CN" sz="1800" dirty="0"/>
          </a:p>
          <a:p>
            <a:endParaRPr kumimoji="0" lang="en-US" sz="1800" b="0" i="0" u="none" strike="noStrike" cap="none" normalizeH="0" baseline="0" dirty="0" smtClean="0">
              <a:ln>
                <a:noFill/>
              </a:ln>
              <a:solidFill>
                <a:schemeClr val="tx1"/>
              </a:solidFill>
              <a:effectLst/>
            </a:endParaRPr>
          </a:p>
        </p:txBody>
      </p:sp>
      <p:sp>
        <p:nvSpPr>
          <p:cNvPr id="7" name="Rounded Rectangle 6"/>
          <p:cNvSpPr/>
          <p:nvPr/>
        </p:nvSpPr>
        <p:spPr bwMode="auto">
          <a:xfrm>
            <a:off x="609600" y="3615005"/>
            <a:ext cx="7086600" cy="487362"/>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altLang="zh-CN" sz="1800" dirty="0"/>
              <a:t>3</a:t>
            </a:r>
            <a:r>
              <a:rPr lang="en-US" altLang="zh-CN" sz="1800" dirty="0" smtClean="0"/>
              <a:t>.</a:t>
            </a:r>
            <a:r>
              <a:rPr lang="zh-CN" altLang="en-US" sz="1800" dirty="0"/>
              <a:t>对通过标书响应范围分析挑选出来的标书进行投标商的资质评估</a:t>
            </a:r>
            <a:endParaRPr lang="en-US" altLang="zh-CN" sz="1800" dirty="0"/>
          </a:p>
          <a:p>
            <a:endParaRPr kumimoji="0" lang="en-US" sz="1800" b="0" i="0" u="none" strike="noStrike" cap="none" normalizeH="0" baseline="0" dirty="0" smtClean="0">
              <a:ln>
                <a:noFill/>
              </a:ln>
              <a:solidFill>
                <a:schemeClr val="tx1"/>
              </a:solidFill>
              <a:effectLst/>
            </a:endParaRPr>
          </a:p>
        </p:txBody>
      </p:sp>
      <p:sp>
        <p:nvSpPr>
          <p:cNvPr id="8" name="Rounded Rectangle 7"/>
          <p:cNvSpPr/>
          <p:nvPr/>
        </p:nvSpPr>
        <p:spPr bwMode="auto">
          <a:xfrm>
            <a:off x="609600" y="4355310"/>
            <a:ext cx="7086600" cy="487362"/>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altLang="zh-CN" sz="1800" dirty="0" smtClean="0"/>
              <a:t>4.</a:t>
            </a:r>
            <a:r>
              <a:rPr lang="zh-CN" altLang="en-US" sz="1800" dirty="0"/>
              <a:t>对通过投标商资质评估的标书进行技术评估</a:t>
            </a:r>
            <a:endParaRPr lang="en-US" altLang="zh-CN" sz="1800" dirty="0"/>
          </a:p>
          <a:p>
            <a:endParaRPr lang="en-US" altLang="zh-CN" sz="1800" dirty="0"/>
          </a:p>
          <a:p>
            <a:endParaRPr kumimoji="0" lang="en-US" sz="1800" b="0" i="0" u="none" strike="noStrike" cap="none" normalizeH="0" baseline="0" dirty="0" smtClean="0">
              <a:ln>
                <a:noFill/>
              </a:ln>
              <a:solidFill>
                <a:schemeClr val="tx1"/>
              </a:solidFill>
              <a:effectLst/>
            </a:endParaRPr>
          </a:p>
        </p:txBody>
      </p:sp>
      <p:sp>
        <p:nvSpPr>
          <p:cNvPr id="9" name="Rounded Rectangle 8"/>
          <p:cNvSpPr/>
          <p:nvPr/>
        </p:nvSpPr>
        <p:spPr bwMode="auto">
          <a:xfrm>
            <a:off x="609600" y="5095615"/>
            <a:ext cx="7086600" cy="487362"/>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altLang="zh-CN" sz="1800" dirty="0"/>
              <a:t>5</a:t>
            </a:r>
            <a:r>
              <a:rPr lang="en-US" altLang="zh-CN" sz="1800" dirty="0" smtClean="0"/>
              <a:t>.</a:t>
            </a:r>
            <a:r>
              <a:rPr lang="zh-CN" altLang="en-US" sz="1800" dirty="0"/>
              <a:t>对技术评估符合技术要求的标书进行财务评</a:t>
            </a:r>
            <a:r>
              <a:rPr lang="zh-CN" altLang="en-US" sz="1800" dirty="0" smtClean="0"/>
              <a:t>估</a:t>
            </a:r>
            <a:endParaRPr lang="en-US" altLang="zh-CN" sz="1800" dirty="0"/>
          </a:p>
          <a:p>
            <a:endParaRPr lang="en-US" altLang="zh-CN" sz="1800" dirty="0"/>
          </a:p>
          <a:p>
            <a:endParaRPr lang="en-US" altLang="zh-CN" sz="1800" dirty="0"/>
          </a:p>
          <a:p>
            <a:endParaRPr kumimoji="0" lang="en-US"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606350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noFill/>
          <a:ln>
            <a:noFill/>
          </a:ln>
        </p:spPr>
        <p:txBody>
          <a:bodyPr/>
          <a:lstStyle/>
          <a:p>
            <a:r>
              <a:rPr lang="en-US" altLang="zh-CN" sz="1800" dirty="0" smtClean="0">
                <a:ea typeface="黑体" panose="02010609060101010101" pitchFamily="49" charset="-122"/>
              </a:rPr>
              <a:t/>
            </a:r>
            <a:br>
              <a:rPr lang="en-US" altLang="zh-CN" sz="1800" dirty="0" smtClean="0">
                <a:ea typeface="黑体" panose="02010609060101010101" pitchFamily="49" charset="-122"/>
              </a:rPr>
            </a:br>
            <a:r>
              <a:rPr lang="zh-CN" altLang="en-US" sz="2400" dirty="0">
                <a:ea typeface="黑体" panose="02010609060101010101" pitchFamily="49" charset="-122"/>
              </a:rPr>
              <a:t>联合</a:t>
            </a:r>
            <a:r>
              <a:rPr lang="zh-CN" altLang="en-US" sz="2400" dirty="0" smtClean="0">
                <a:ea typeface="黑体" panose="02010609060101010101" pitchFamily="49" charset="-122"/>
              </a:rPr>
              <a:t>国人口基金采购对医疗器械的技术要求</a:t>
            </a:r>
            <a:r>
              <a:rPr lang="en-US" altLang="zh-CN" sz="2400" dirty="0" smtClean="0">
                <a:ea typeface="黑体" panose="02010609060101010101" pitchFamily="49" charset="-122"/>
              </a:rPr>
              <a:t/>
            </a:r>
            <a:br>
              <a:rPr lang="en-US" altLang="zh-CN" sz="2400" dirty="0" smtClean="0">
                <a:ea typeface="黑体" panose="02010609060101010101" pitchFamily="49" charset="-122"/>
              </a:rPr>
            </a:br>
            <a:endParaRPr lang="en-US" altLang="en-US" sz="2400" dirty="0"/>
          </a:p>
        </p:txBody>
      </p:sp>
      <p:sp>
        <p:nvSpPr>
          <p:cNvPr id="18435" name="Content Placeholder 2"/>
          <p:cNvSpPr>
            <a:spLocks noGrp="1"/>
          </p:cNvSpPr>
          <p:nvPr>
            <p:ph idx="1"/>
          </p:nvPr>
        </p:nvSpPr>
        <p:spPr>
          <a:xfrm>
            <a:off x="152400" y="1600200"/>
            <a:ext cx="8915400" cy="5181600"/>
          </a:xfrm>
          <a:noFill/>
          <a:ln>
            <a:noFill/>
          </a:ln>
        </p:spPr>
        <p:txBody>
          <a:bodyPr/>
          <a:lstStyle/>
          <a:p>
            <a:pPr marL="548640" lvl="1" indent="-342900">
              <a:buFont typeface="Arial" panose="020B0604020202020204" pitchFamily="34" charset="0"/>
              <a:buChar char="•"/>
            </a:pPr>
            <a:endParaRPr lang="en-US" altLang="zh-CN" sz="1200" dirty="0" smtClean="0"/>
          </a:p>
          <a:p>
            <a:pPr marL="377190" lvl="1" indent="0">
              <a:buNone/>
            </a:pPr>
            <a:endParaRPr lang="en-US" altLang="zh-CN" sz="1200" dirty="0"/>
          </a:p>
        </p:txBody>
      </p:sp>
      <p:sp>
        <p:nvSpPr>
          <p:cNvPr id="2" name="TextBox 1"/>
          <p:cNvSpPr txBox="1"/>
          <p:nvPr/>
        </p:nvSpPr>
        <p:spPr>
          <a:xfrm>
            <a:off x="228600" y="1600200"/>
            <a:ext cx="8686800" cy="6201698"/>
          </a:xfrm>
          <a:prstGeom prst="rect">
            <a:avLst/>
          </a:prstGeom>
          <a:noFill/>
        </p:spPr>
        <p:txBody>
          <a:bodyPr wrap="square" rtlCol="0">
            <a:spAutoFit/>
          </a:bodyPr>
          <a:lstStyle/>
          <a:p>
            <a:pPr marL="171450" indent="-171450">
              <a:buFont typeface="Wingdings" panose="05000000000000000000" pitchFamily="2" charset="2"/>
              <a:buChar char="Ø"/>
            </a:pPr>
            <a:r>
              <a:rPr lang="zh-CN" altLang="en-US" sz="1200" b="1" dirty="0"/>
              <a:t> </a:t>
            </a:r>
            <a:r>
              <a:rPr lang="zh-CN" altLang="en-US" sz="1200" b="1" dirty="0" smtClean="0"/>
              <a:t>     </a:t>
            </a:r>
            <a:r>
              <a:rPr lang="zh-CN" altLang="en-US" sz="1400" b="1" dirty="0" smtClean="0"/>
              <a:t>国际指导：</a:t>
            </a:r>
            <a:r>
              <a:rPr lang="zh-CN" altLang="en-US" sz="1400" dirty="0" smtClean="0"/>
              <a:t>联合国人口基金认可“国际医疗器械监管者论坛（</a:t>
            </a:r>
            <a:r>
              <a:rPr lang="en-US" altLang="zh-CN" sz="1400" dirty="0" smtClean="0"/>
              <a:t>IMDRF</a:t>
            </a:r>
            <a:r>
              <a:rPr lang="zh-CN" altLang="en-US" sz="1400" dirty="0" smtClean="0"/>
              <a:t>）的推荐。生产厂家应当考虑如下指导文件：</a:t>
            </a:r>
            <a:endParaRPr lang="en-US" altLang="zh-CN" sz="1400" dirty="0" smtClean="0"/>
          </a:p>
          <a:p>
            <a:pPr marL="548640" indent="-171450">
              <a:lnSpc>
                <a:spcPct val="150000"/>
              </a:lnSpc>
              <a:buFont typeface="Arial" panose="020B0604020202020204" pitchFamily="34" charset="0"/>
              <a:buChar char="•"/>
            </a:pPr>
            <a:r>
              <a:rPr lang="en-US" altLang="zh-CN" sz="1400" dirty="0" smtClean="0"/>
              <a:t>GHTF/SG1/N68:2012</a:t>
            </a:r>
            <a:r>
              <a:rPr lang="zh-CN" altLang="en-US" sz="1400" dirty="0" smtClean="0"/>
              <a:t>：医疗器械安全和性能基本原则</a:t>
            </a:r>
            <a:endParaRPr lang="en-US" altLang="zh-CN" sz="1400" dirty="0" smtClean="0"/>
          </a:p>
          <a:p>
            <a:pPr marL="548640" indent="-171450">
              <a:lnSpc>
                <a:spcPct val="150000"/>
              </a:lnSpc>
              <a:buFont typeface="Arial" panose="020B0604020202020204" pitchFamily="34" charset="0"/>
              <a:buChar char="•"/>
            </a:pPr>
            <a:r>
              <a:rPr lang="en-US" altLang="zh-CN" sz="1400" dirty="0" smtClean="0"/>
              <a:t>GHTF/SG1/N77:2012</a:t>
            </a:r>
            <a:r>
              <a:rPr lang="zh-CN" altLang="en-US" sz="1400" dirty="0" smtClean="0"/>
              <a:t>：医疗器械分类原则</a:t>
            </a:r>
            <a:endParaRPr lang="en-US" altLang="zh-CN" sz="1400" dirty="0" smtClean="0"/>
          </a:p>
          <a:p>
            <a:pPr marL="548640" indent="-171450">
              <a:lnSpc>
                <a:spcPct val="150000"/>
              </a:lnSpc>
              <a:buFont typeface="Arial" panose="020B0604020202020204" pitchFamily="34" charset="0"/>
              <a:buChar char="•"/>
            </a:pPr>
            <a:r>
              <a:rPr lang="en-US" altLang="zh-CN" sz="1400" dirty="0" smtClean="0"/>
              <a:t>GHTF/SG1/N78:2012</a:t>
            </a:r>
            <a:r>
              <a:rPr lang="zh-CN" altLang="en-US" sz="1400" dirty="0" smtClean="0"/>
              <a:t>：医疗器械合格评估原则</a:t>
            </a:r>
            <a:endParaRPr lang="en-US" altLang="zh-CN" sz="1400" dirty="0" smtClean="0"/>
          </a:p>
          <a:p>
            <a:pPr marL="342900" indent="-342900">
              <a:lnSpc>
                <a:spcPct val="150000"/>
              </a:lnSpc>
              <a:buFont typeface="Wingdings" panose="05000000000000000000" pitchFamily="2" charset="2"/>
              <a:buChar char="Ø"/>
            </a:pPr>
            <a:r>
              <a:rPr lang="zh-CN" altLang="en-US" sz="1400" dirty="0" smtClean="0"/>
              <a:t>投</a:t>
            </a:r>
            <a:r>
              <a:rPr lang="zh-CN" altLang="en-US" sz="1400" dirty="0"/>
              <a:t>标</a:t>
            </a:r>
            <a:r>
              <a:rPr lang="zh-CN" altLang="en-US" sz="1400" dirty="0" smtClean="0"/>
              <a:t>商所应标产品的生产厂商必须在所在国注册，并具备有效的生产许可和</a:t>
            </a:r>
            <a:r>
              <a:rPr lang="en-US" altLang="zh-CN" sz="1400" dirty="0" smtClean="0"/>
              <a:t>/</a:t>
            </a:r>
            <a:r>
              <a:rPr lang="zh-CN" altLang="en-US" sz="1400" dirty="0" smtClean="0"/>
              <a:t>或自由销售证明；在适用的情况下，投标商应提供官方许可或有效认证（如，</a:t>
            </a:r>
            <a:r>
              <a:rPr lang="en-US" altLang="zh-CN" sz="1400" dirty="0" smtClean="0"/>
              <a:t>510k</a:t>
            </a:r>
            <a:r>
              <a:rPr lang="zh-CN" altLang="en-US" sz="1400" dirty="0" smtClean="0"/>
              <a:t>许可，</a:t>
            </a:r>
            <a:r>
              <a:rPr lang="en-US" altLang="zh-CN" sz="1400" dirty="0" smtClean="0"/>
              <a:t>CE</a:t>
            </a:r>
            <a:r>
              <a:rPr lang="zh-CN" altLang="en-US" sz="1400" dirty="0" smtClean="0"/>
              <a:t>认证或同等认证）</a:t>
            </a:r>
            <a:endParaRPr lang="en-US" altLang="zh-CN" sz="1400" dirty="0" smtClean="0"/>
          </a:p>
          <a:p>
            <a:pPr marL="342900" indent="-342900">
              <a:lnSpc>
                <a:spcPct val="150000"/>
              </a:lnSpc>
              <a:buFont typeface="Wingdings" panose="05000000000000000000" pitchFamily="2" charset="2"/>
              <a:buChar char="Ø"/>
            </a:pPr>
            <a:r>
              <a:rPr lang="zh-CN" altLang="en-US" sz="1400" dirty="0"/>
              <a:t>生</a:t>
            </a:r>
            <a:r>
              <a:rPr lang="zh-CN" altLang="en-US" sz="1400" dirty="0" smtClean="0"/>
              <a:t>产厂家应提供其质量管理体系标准符合以下国际标准（或该国际标准的当地</a:t>
            </a:r>
            <a:r>
              <a:rPr lang="en-US" altLang="zh-CN" sz="1400" dirty="0" smtClean="0"/>
              <a:t>-</a:t>
            </a:r>
            <a:r>
              <a:rPr lang="zh-CN" altLang="en-US" sz="1400" dirty="0" smtClean="0"/>
              <a:t>国家的转录标准）：</a:t>
            </a:r>
            <a:endParaRPr lang="en-US" altLang="zh-CN" sz="1400" dirty="0" smtClean="0"/>
          </a:p>
          <a:p>
            <a:pPr marL="548640" lvl="0" indent="-171450">
              <a:lnSpc>
                <a:spcPct val="150000"/>
              </a:lnSpc>
              <a:buFont typeface="Arial" panose="020B0604020202020204" pitchFamily="34" charset="0"/>
              <a:buChar char="•"/>
            </a:pPr>
            <a:r>
              <a:rPr lang="en-US" altLang="zh-CN" sz="1400" dirty="0" smtClean="0">
                <a:solidFill>
                  <a:srgbClr val="000000"/>
                </a:solidFill>
              </a:rPr>
              <a:t>ISO9001-</a:t>
            </a:r>
            <a:r>
              <a:rPr lang="zh-CN" altLang="en-US" sz="1400" dirty="0" smtClean="0">
                <a:solidFill>
                  <a:srgbClr val="000000"/>
                </a:solidFill>
              </a:rPr>
              <a:t>质量管理体系的要求</a:t>
            </a:r>
            <a:endParaRPr lang="en-US" altLang="zh-CN" sz="1400" dirty="0">
              <a:solidFill>
                <a:srgbClr val="000000"/>
              </a:solidFill>
            </a:endParaRPr>
          </a:p>
          <a:p>
            <a:pPr marL="548640" lvl="0" indent="-171450">
              <a:lnSpc>
                <a:spcPct val="150000"/>
              </a:lnSpc>
              <a:buFont typeface="Arial" panose="020B0604020202020204" pitchFamily="34" charset="0"/>
              <a:buChar char="•"/>
            </a:pPr>
            <a:r>
              <a:rPr lang="en-US" altLang="zh-CN" sz="1400" dirty="0" smtClean="0">
                <a:solidFill>
                  <a:srgbClr val="000000"/>
                </a:solidFill>
              </a:rPr>
              <a:t>ISO13485-</a:t>
            </a:r>
            <a:r>
              <a:rPr lang="zh-CN" altLang="en-US" sz="1400" dirty="0" smtClean="0">
                <a:solidFill>
                  <a:srgbClr val="000000"/>
                </a:solidFill>
              </a:rPr>
              <a:t>医疗器械质量体系的要求</a:t>
            </a:r>
            <a:endParaRPr lang="en-US" altLang="zh-CN" sz="1400" dirty="0" smtClean="0">
              <a:solidFill>
                <a:srgbClr val="000000"/>
              </a:solidFill>
            </a:endParaRPr>
          </a:p>
          <a:p>
            <a:pPr marL="342900" indent="-342900">
              <a:lnSpc>
                <a:spcPct val="150000"/>
              </a:lnSpc>
              <a:buFont typeface="Wingdings" panose="05000000000000000000" pitchFamily="2" charset="2"/>
              <a:buChar char="Ø"/>
            </a:pPr>
            <a:r>
              <a:rPr lang="zh-CN" altLang="en-US" sz="1400" b="1" dirty="0" smtClean="0"/>
              <a:t>灭</a:t>
            </a:r>
            <a:r>
              <a:rPr lang="zh-CN" altLang="en-US" sz="1400" b="1" dirty="0"/>
              <a:t>菌</a:t>
            </a:r>
            <a:r>
              <a:rPr lang="zh-CN" altLang="en-US" sz="1400" b="1" dirty="0" smtClean="0"/>
              <a:t>品：</a:t>
            </a:r>
            <a:r>
              <a:rPr lang="zh-CN" altLang="en-US" sz="1400" dirty="0" smtClean="0"/>
              <a:t>灭菌产</a:t>
            </a:r>
            <a:r>
              <a:rPr lang="zh-CN" altLang="en-US" sz="1400" dirty="0"/>
              <a:t>品的生产厂家应当具备有效的</a:t>
            </a:r>
            <a:r>
              <a:rPr lang="en-US" altLang="zh-CN" sz="1400" dirty="0"/>
              <a:t>ISO13485</a:t>
            </a:r>
            <a:r>
              <a:rPr lang="zh-CN" altLang="en-US" sz="1400" dirty="0"/>
              <a:t>认证，对于特定</a:t>
            </a:r>
            <a:r>
              <a:rPr lang="zh-CN" altLang="en-US" sz="1400" dirty="0" smtClean="0"/>
              <a:t>的灭菌工</a:t>
            </a:r>
            <a:r>
              <a:rPr lang="zh-CN" altLang="en-US" sz="1400" dirty="0"/>
              <a:t>艺来说，应当具备如下认证：</a:t>
            </a:r>
            <a:r>
              <a:rPr lang="en-US" altLang="zh-CN" sz="1400" dirty="0"/>
              <a:t>ISO11135</a:t>
            </a:r>
            <a:r>
              <a:rPr lang="zh-CN" altLang="en-US" sz="1400" dirty="0"/>
              <a:t>（</a:t>
            </a:r>
            <a:r>
              <a:rPr lang="en-US" altLang="zh-CN" sz="1400" dirty="0"/>
              <a:t>ETO</a:t>
            </a:r>
            <a:r>
              <a:rPr lang="zh-CN" altLang="en-US" sz="1400" dirty="0"/>
              <a:t>灭菌）；</a:t>
            </a:r>
            <a:r>
              <a:rPr lang="en-US" altLang="zh-CN" sz="1400" dirty="0"/>
              <a:t>ISO11137</a:t>
            </a:r>
            <a:r>
              <a:rPr lang="zh-CN" altLang="en-US" sz="1400" dirty="0"/>
              <a:t>（伽玛辐照）；</a:t>
            </a:r>
            <a:r>
              <a:rPr lang="en-US" altLang="zh-CN" sz="1400" dirty="0"/>
              <a:t>ISO17665</a:t>
            </a:r>
            <a:r>
              <a:rPr lang="zh-CN" altLang="en-US" sz="1400" dirty="0"/>
              <a:t>（蒸汽灭菌）</a:t>
            </a:r>
            <a:r>
              <a:rPr lang="en-US" altLang="zh-CN" sz="1400" dirty="0"/>
              <a:t>; ISO14937</a:t>
            </a:r>
            <a:r>
              <a:rPr lang="zh-CN" altLang="en-US" sz="1400" dirty="0"/>
              <a:t>（其它灭菌方法</a:t>
            </a:r>
            <a:r>
              <a:rPr lang="zh-CN" altLang="en-US" sz="1400" dirty="0" smtClean="0"/>
              <a:t>）。</a:t>
            </a:r>
            <a:endParaRPr lang="en-US" altLang="zh-CN" sz="1400" dirty="0" smtClean="0"/>
          </a:p>
          <a:p>
            <a:pPr marL="342900" indent="-342900">
              <a:lnSpc>
                <a:spcPct val="150000"/>
              </a:lnSpc>
              <a:buFont typeface="Wingdings" panose="05000000000000000000" pitchFamily="2" charset="2"/>
              <a:buChar char="Ø"/>
            </a:pPr>
            <a:r>
              <a:rPr lang="zh-CN" altLang="en-US" sz="1400" b="1" dirty="0"/>
              <a:t>有效期</a:t>
            </a:r>
            <a:r>
              <a:rPr lang="zh-CN" altLang="en-US" sz="1400" dirty="0"/>
              <a:t>：产品有效期应明确标注。联合国人口基金不接受有效期少于产品本身</a:t>
            </a:r>
            <a:r>
              <a:rPr lang="en-US" altLang="zh-CN" sz="1400" dirty="0"/>
              <a:t>75%</a:t>
            </a:r>
            <a:r>
              <a:rPr lang="zh-CN" altLang="en-US" sz="1400" dirty="0"/>
              <a:t>时间的产品。对于灭菌产品来说，产品有效期应在灭菌之日的五年之内</a:t>
            </a:r>
            <a:r>
              <a:rPr lang="zh-CN" altLang="en-US" sz="1400" dirty="0" smtClean="0"/>
              <a:t>。</a:t>
            </a:r>
            <a:endParaRPr lang="en-US" altLang="zh-CN" sz="1400" dirty="0"/>
          </a:p>
          <a:p>
            <a:pPr marL="342900" lvl="0" indent="-342900">
              <a:lnSpc>
                <a:spcPct val="150000"/>
              </a:lnSpc>
              <a:buFont typeface="Wingdings" panose="05000000000000000000" pitchFamily="2" charset="2"/>
              <a:buChar char="Ø"/>
            </a:pPr>
            <a:endParaRPr lang="en-US" altLang="zh-CN" sz="1200" dirty="0" smtClean="0"/>
          </a:p>
          <a:p>
            <a:pPr lvl="0">
              <a:lnSpc>
                <a:spcPct val="150000"/>
              </a:lnSpc>
            </a:pPr>
            <a:endParaRPr lang="en-US" altLang="zh-CN" sz="1200" dirty="0"/>
          </a:p>
          <a:p>
            <a:pPr marL="377190" lvl="0">
              <a:lnSpc>
                <a:spcPct val="150000"/>
              </a:lnSpc>
            </a:pPr>
            <a:endParaRPr lang="en-US" altLang="zh-CN" sz="1200" dirty="0">
              <a:solidFill>
                <a:srgbClr val="000000"/>
              </a:solidFill>
            </a:endParaRPr>
          </a:p>
          <a:p>
            <a:pPr marL="342900" indent="-342900">
              <a:lnSpc>
                <a:spcPct val="150000"/>
              </a:lnSpc>
              <a:buFont typeface="Wingdings" panose="05000000000000000000" pitchFamily="2" charset="2"/>
              <a:buChar char="Ø"/>
            </a:pPr>
            <a:endParaRPr lang="en-US" altLang="zh-CN" sz="1200" dirty="0"/>
          </a:p>
          <a:p>
            <a:pPr marL="171450" indent="-171450">
              <a:buFont typeface="Wingdings" panose="05000000000000000000" pitchFamily="2" charset="2"/>
              <a:buChar char="Ø"/>
            </a:pPr>
            <a:endParaRPr lang="en-US" altLang="zh-CN" sz="1200" dirty="0" smtClean="0"/>
          </a:p>
          <a:p>
            <a:endParaRPr lang="en-US" sz="1200" dirty="0"/>
          </a:p>
        </p:txBody>
      </p:sp>
    </p:spTree>
    <p:extLst>
      <p:ext uri="{BB962C8B-B14F-4D97-AF65-F5344CB8AC3E}">
        <p14:creationId xmlns:p14="http://schemas.microsoft.com/office/powerpoint/2010/main" val="648157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533400"/>
            <a:ext cx="8229600" cy="715962"/>
          </a:xfrm>
          <a:noFill/>
          <a:ln>
            <a:noFill/>
          </a:ln>
        </p:spPr>
        <p:txBody>
          <a:bodyPr/>
          <a:lstStyle/>
          <a:p>
            <a:r>
              <a:rPr lang="zh-CN" altLang="en-US" sz="2400" dirty="0" smtClean="0">
                <a:ea typeface="黑体" panose="02010609060101010101" pitchFamily="49" charset="-122"/>
              </a:rPr>
              <a:t>联合国人口基金对生</a:t>
            </a:r>
            <a:r>
              <a:rPr lang="zh-CN" altLang="en-US" sz="2400" dirty="0">
                <a:ea typeface="黑体" panose="02010609060101010101" pitchFamily="49" charset="-122"/>
              </a:rPr>
              <a:t>殖健康药品的质量控</a:t>
            </a:r>
            <a:r>
              <a:rPr lang="zh-CN" altLang="en-US" sz="2400" dirty="0" smtClean="0">
                <a:ea typeface="黑体" panose="02010609060101010101" pitchFamily="49" charset="-122"/>
              </a:rPr>
              <a:t>制</a:t>
            </a:r>
            <a:endParaRPr lang="en-US" altLang="en-US" sz="2400" dirty="0"/>
          </a:p>
        </p:txBody>
      </p:sp>
      <p:sp>
        <p:nvSpPr>
          <p:cNvPr id="31747" name="Content Placeholder 2"/>
          <p:cNvSpPr>
            <a:spLocks noGrp="1"/>
          </p:cNvSpPr>
          <p:nvPr>
            <p:ph idx="1"/>
          </p:nvPr>
        </p:nvSpPr>
        <p:spPr>
          <a:noFill/>
          <a:ln>
            <a:noFill/>
          </a:ln>
        </p:spPr>
        <p:txBody>
          <a:bodyPr/>
          <a:lstStyle/>
          <a:p>
            <a:pPr>
              <a:lnSpc>
                <a:spcPct val="150000"/>
              </a:lnSpc>
            </a:pPr>
            <a:r>
              <a:rPr lang="zh-CN" altLang="en-US" sz="1800" dirty="0">
                <a:ea typeface="宋体" panose="02010600030101010101" pitchFamily="2" charset="-122"/>
              </a:rPr>
              <a:t>联合国人口基金采购的药品如果在</a:t>
            </a:r>
            <a:r>
              <a:rPr lang="en-US" altLang="zh-CN" sz="1800" dirty="0">
                <a:ea typeface="宋体" panose="02010600030101010101" pitchFamily="2" charset="-122"/>
              </a:rPr>
              <a:t>WHO PQ (Pre-qualification)</a:t>
            </a:r>
            <a:r>
              <a:rPr lang="zh-CN" altLang="en-US" sz="1800" dirty="0">
                <a:ea typeface="宋体" panose="02010600030101010101" pitchFamily="2" charset="-122"/>
              </a:rPr>
              <a:t>认证项目的清单中必须：</a:t>
            </a:r>
            <a:endParaRPr lang="en-US" altLang="zh-CN" sz="1800" dirty="0">
              <a:ea typeface="宋体" panose="02010600030101010101" pitchFamily="2" charset="-122"/>
            </a:endParaRPr>
          </a:p>
          <a:p>
            <a:pPr marL="857250" lvl="1" indent="-457200">
              <a:lnSpc>
                <a:spcPct val="150000"/>
              </a:lnSpc>
              <a:buAutoNum type="alphaLcParenR"/>
            </a:pPr>
            <a:r>
              <a:rPr lang="zh-CN" altLang="en-US" sz="1800" dirty="0">
                <a:ea typeface="宋体" panose="02010600030101010101" pitchFamily="2" charset="-122"/>
              </a:rPr>
              <a:t>通过</a:t>
            </a:r>
            <a:r>
              <a:rPr lang="en-US" altLang="zh-CN" sz="1800" dirty="0">
                <a:ea typeface="宋体" panose="02010600030101010101" pitchFamily="2" charset="-122"/>
              </a:rPr>
              <a:t>PQ</a:t>
            </a:r>
            <a:r>
              <a:rPr lang="zh-CN" altLang="en-US" sz="1800" dirty="0">
                <a:ea typeface="宋体" panose="02010600030101010101" pitchFamily="2" charset="-122"/>
              </a:rPr>
              <a:t>认证</a:t>
            </a:r>
            <a:endParaRPr lang="en-US" altLang="zh-CN" sz="1800" dirty="0">
              <a:ea typeface="宋体" panose="02010600030101010101" pitchFamily="2" charset="-122"/>
            </a:endParaRPr>
          </a:p>
          <a:p>
            <a:pPr marL="857250" lvl="1" indent="-457200">
              <a:lnSpc>
                <a:spcPct val="150000"/>
              </a:lnSpc>
              <a:buAutoNum type="alphaLcParenR"/>
            </a:pPr>
            <a:r>
              <a:rPr lang="zh-CN" altLang="en-US" sz="1800" dirty="0">
                <a:ea typeface="宋体" panose="02010600030101010101" pitchFamily="2" charset="-122"/>
              </a:rPr>
              <a:t>或通过</a:t>
            </a:r>
            <a:r>
              <a:rPr lang="en-US" altLang="zh-CN" sz="1800" dirty="0">
                <a:ea typeface="宋体" panose="02010600030101010101" pitchFamily="2" charset="-122"/>
              </a:rPr>
              <a:t>WHO</a:t>
            </a:r>
            <a:r>
              <a:rPr lang="zh-CN" altLang="en-US" sz="1800" dirty="0">
                <a:ea typeface="宋体" panose="02010600030101010101" pitchFamily="2" charset="-122"/>
              </a:rPr>
              <a:t>管理的专家评审组评审程序：指的是对正在进行</a:t>
            </a:r>
            <a:r>
              <a:rPr lang="en-US" altLang="zh-CN" sz="1800" dirty="0">
                <a:ea typeface="宋体" panose="02010600030101010101" pitchFamily="2" charset="-122"/>
              </a:rPr>
              <a:t>PQ</a:t>
            </a:r>
            <a:r>
              <a:rPr lang="zh-CN" altLang="en-US" sz="1800" dirty="0">
                <a:ea typeface="宋体" panose="02010600030101010101" pitchFamily="2" charset="-122"/>
              </a:rPr>
              <a:t>认证但尚未获得认证的厂家的药品进行评审</a:t>
            </a:r>
            <a:endParaRPr lang="en-US" altLang="zh-CN" sz="1800" dirty="0">
              <a:ea typeface="宋体" panose="02010600030101010101" pitchFamily="2" charset="-122"/>
            </a:endParaRPr>
          </a:p>
          <a:p>
            <a:pPr>
              <a:lnSpc>
                <a:spcPct val="150000"/>
              </a:lnSpc>
            </a:pPr>
            <a:r>
              <a:rPr lang="zh-CN" altLang="en-US" sz="1800" dirty="0">
                <a:ea typeface="宋体" panose="02010600030101010101" pitchFamily="2" charset="-122"/>
              </a:rPr>
              <a:t>联合国人口基金采购的药品如果没有在</a:t>
            </a:r>
            <a:r>
              <a:rPr lang="en-US" altLang="zh-CN" sz="1800" dirty="0">
                <a:ea typeface="宋体" panose="02010600030101010101" pitchFamily="2" charset="-122"/>
              </a:rPr>
              <a:t>WHO PQ</a:t>
            </a:r>
            <a:r>
              <a:rPr lang="zh-CN" altLang="en-US" sz="1800" dirty="0">
                <a:ea typeface="宋体" panose="02010600030101010101" pitchFamily="2" charset="-122"/>
              </a:rPr>
              <a:t>认证项目的清单中必须：</a:t>
            </a:r>
            <a:endParaRPr lang="en-US" altLang="zh-CN" sz="1800" dirty="0">
              <a:ea typeface="宋体" panose="02010600030101010101" pitchFamily="2" charset="-122"/>
            </a:endParaRPr>
          </a:p>
          <a:p>
            <a:pPr marL="857250" lvl="1" indent="-457200">
              <a:lnSpc>
                <a:spcPct val="150000"/>
              </a:lnSpc>
              <a:buAutoNum type="alphaLcParenR"/>
            </a:pPr>
            <a:r>
              <a:rPr lang="zh-CN" altLang="en-US" sz="1800" dirty="0">
                <a:ea typeface="宋体" panose="02010600030101010101" pitchFamily="2" charset="-122"/>
              </a:rPr>
              <a:t>获</a:t>
            </a:r>
            <a:r>
              <a:rPr lang="zh-CN" altLang="en-US" sz="1800" dirty="0" smtClean="0">
                <a:ea typeface="宋体" panose="02010600030101010101" pitchFamily="2" charset="-122"/>
              </a:rPr>
              <a:t>得中国国家食品药品监督管理局（</a:t>
            </a:r>
            <a:r>
              <a:rPr lang="en-US" altLang="zh-CN" sz="1800" dirty="0" smtClean="0">
                <a:ea typeface="宋体" panose="02010600030101010101" pitchFamily="2" charset="-122"/>
              </a:rPr>
              <a:t>2017</a:t>
            </a:r>
            <a:r>
              <a:rPr lang="zh-CN" altLang="en-US" sz="1800" dirty="0" smtClean="0">
                <a:ea typeface="宋体" panose="02010600030101010101" pitchFamily="2" charset="-122"/>
              </a:rPr>
              <a:t>年六月成为</a:t>
            </a:r>
            <a:r>
              <a:rPr lang="zh-CN" altLang="en-US" sz="1800" dirty="0">
                <a:ea typeface="宋体" panose="02010600030101010101" pitchFamily="2" charset="-122"/>
              </a:rPr>
              <a:t>人用药物注册技术要求国际协调</a:t>
            </a:r>
            <a:r>
              <a:rPr lang="zh-CN" altLang="en-US" sz="1800" dirty="0" smtClean="0">
                <a:ea typeface="宋体" panose="02010600030101010101" pitchFamily="2" charset="-122"/>
              </a:rPr>
              <a:t>会的会员）的使用授权</a:t>
            </a:r>
            <a:endParaRPr lang="en-US" altLang="zh-CN" sz="1800" dirty="0" smtClean="0">
              <a:ea typeface="宋体" panose="02010600030101010101" pitchFamily="2" charset="-122"/>
            </a:endParaRPr>
          </a:p>
          <a:p>
            <a:pPr marL="857250" lvl="1" indent="-457200">
              <a:lnSpc>
                <a:spcPct val="150000"/>
              </a:lnSpc>
              <a:buAutoNum type="alphaLcParenR"/>
            </a:pPr>
            <a:r>
              <a:rPr lang="zh-CN" altLang="en-US" sz="1800" dirty="0" smtClean="0"/>
              <a:t>欧盟认证、美国</a:t>
            </a:r>
            <a:r>
              <a:rPr lang="en-US" altLang="zh-CN" sz="1800" dirty="0" smtClean="0"/>
              <a:t>FDA</a:t>
            </a:r>
            <a:r>
              <a:rPr lang="zh-CN" altLang="en-US" sz="1800" dirty="0" smtClean="0"/>
              <a:t>相关认证等等</a:t>
            </a:r>
            <a:endParaRPr lang="en-US" altLang="en-US" sz="1800" dirty="0"/>
          </a:p>
        </p:txBody>
      </p:sp>
    </p:spTree>
    <p:extLst>
      <p:ext uri="{BB962C8B-B14F-4D97-AF65-F5344CB8AC3E}">
        <p14:creationId xmlns:p14="http://schemas.microsoft.com/office/powerpoint/2010/main" val="3571826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800" b="1" dirty="0" smtClean="0"/>
              <a:t>联合国人口基金驻华代表处</a:t>
            </a:r>
            <a:r>
              <a:rPr lang="en-US" altLang="zh-CN" sz="2800" b="1" dirty="0" smtClean="0"/>
              <a:t/>
            </a:r>
            <a:br>
              <a:rPr lang="en-US" altLang="zh-CN" sz="2800" b="1" dirty="0" smtClean="0"/>
            </a:br>
            <a:r>
              <a:rPr lang="zh-CN" altLang="en-US" sz="2800" b="1" dirty="0" smtClean="0"/>
              <a:t>简介</a:t>
            </a:r>
            <a:endParaRPr lang="en-US" sz="2800" b="1" dirty="0"/>
          </a:p>
        </p:txBody>
      </p:sp>
      <p:sp>
        <p:nvSpPr>
          <p:cNvPr id="3" name="Content Placeholder 2"/>
          <p:cNvSpPr>
            <a:spLocks noGrp="1"/>
          </p:cNvSpPr>
          <p:nvPr>
            <p:ph idx="1"/>
          </p:nvPr>
        </p:nvSpPr>
        <p:spPr>
          <a:xfrm>
            <a:off x="457200" y="1600200"/>
            <a:ext cx="8229600" cy="4800600"/>
          </a:xfrm>
        </p:spPr>
        <p:txBody>
          <a:bodyPr/>
          <a:lstStyle/>
          <a:p>
            <a:r>
              <a:rPr lang="zh-CN" altLang="en-US" sz="2000" dirty="0" smtClean="0"/>
              <a:t>联合国人口基金自</a:t>
            </a:r>
            <a:r>
              <a:rPr lang="en-US" altLang="zh-CN" sz="2000" dirty="0" smtClean="0"/>
              <a:t>1979</a:t>
            </a:r>
            <a:r>
              <a:rPr lang="zh-CN" altLang="en-US" sz="2000" dirty="0" smtClean="0"/>
              <a:t>年向中国提供援助以来，在提高中国人口普</a:t>
            </a:r>
            <a:r>
              <a:rPr lang="zh-CN" altLang="en-US" sz="2000" dirty="0"/>
              <a:t>查</a:t>
            </a:r>
            <a:r>
              <a:rPr lang="zh-CN" altLang="en-US" sz="2000" dirty="0" smtClean="0"/>
              <a:t>及人口分析能力，将数据用于政策制定，推动优质服务和倡导知情选择的性与生殖健康综合方案等方面做出了重要贡献。</a:t>
            </a:r>
            <a:endParaRPr lang="en-US" altLang="zh-CN" sz="2000" dirty="0" smtClean="0"/>
          </a:p>
          <a:p>
            <a:r>
              <a:rPr lang="zh-CN" altLang="en-US" sz="2000" dirty="0"/>
              <a:t>联合</a:t>
            </a:r>
            <a:r>
              <a:rPr lang="zh-CN" altLang="en-US" sz="2000" dirty="0" smtClean="0"/>
              <a:t>国人口基金在华工作</a:t>
            </a:r>
            <a:r>
              <a:rPr lang="en-US" altLang="zh-CN" sz="2000" dirty="0" smtClean="0"/>
              <a:t>38</a:t>
            </a:r>
            <a:r>
              <a:rPr lang="zh-CN" altLang="en-US" sz="2000" dirty="0" smtClean="0"/>
              <a:t>年间，与中国的合作进一步拓展到青少年、城镇化、老龄化和性别暴力等领域。</a:t>
            </a:r>
            <a:endParaRPr lang="en-US" altLang="zh-CN" sz="2000" dirty="0" smtClean="0"/>
          </a:p>
          <a:p>
            <a:r>
              <a:rPr lang="zh-CN" altLang="en-US" sz="2000" dirty="0" smtClean="0"/>
              <a:t>商务部是联合国人口基金在华协调机构。联合国人口基金与相关国家部委一起开展项目和倡导工作。主要合作伙伴包括国家卫生和计划生育委员会、国家发展和改革委员会、全国妇联、全国老龄工作委员会和国家统计局等。联合国人口基金及其主要合作伙伴还与公民社会、学术界、青年组织、媒体及私营部门合作，在人口发展、生殖健康、性别平等、青少年、人口动态等方面的政策做出贡献。</a:t>
            </a:r>
            <a:endParaRPr lang="en-US" altLang="zh-CN" sz="2000" dirty="0" smtClean="0"/>
          </a:p>
          <a:p>
            <a:r>
              <a:rPr lang="zh-CN" altLang="en-US" sz="2000" dirty="0"/>
              <a:t>联合</a:t>
            </a:r>
            <a:r>
              <a:rPr lang="zh-CN" altLang="en-US" sz="2000" dirty="0" smtClean="0"/>
              <a:t>国人口基金会驻华代表处：</a:t>
            </a:r>
            <a:r>
              <a:rPr lang="en-US" altLang="zh-CN" sz="2000" dirty="0" smtClean="0">
                <a:hlinkClick r:id="rId2"/>
              </a:rPr>
              <a:t>www.unfpa.cn</a:t>
            </a:r>
            <a:endParaRPr lang="en-US" altLang="zh-CN" sz="2000" dirty="0" smtClean="0"/>
          </a:p>
          <a:p>
            <a:pPr marL="0" indent="0">
              <a:buNone/>
            </a:pPr>
            <a:r>
              <a:rPr lang="zh-CN" altLang="en-US" sz="2000" dirty="0" smtClean="0"/>
              <a:t>     电话：</a:t>
            </a:r>
            <a:r>
              <a:rPr lang="en-US" altLang="zh-CN" sz="2000" dirty="0" smtClean="0"/>
              <a:t>010-65320506</a:t>
            </a:r>
          </a:p>
          <a:p>
            <a:pPr marL="0" indent="0">
              <a:buNone/>
            </a:pPr>
            <a:r>
              <a:rPr lang="en-US" altLang="zh-CN" sz="2000" dirty="0"/>
              <a:t> </a:t>
            </a:r>
            <a:r>
              <a:rPr lang="en-US" altLang="zh-CN" sz="2000" dirty="0" smtClean="0"/>
              <a:t>    </a:t>
            </a:r>
            <a:r>
              <a:rPr lang="zh-CN" altLang="en-US" sz="2000" dirty="0" smtClean="0"/>
              <a:t>邮箱：</a:t>
            </a:r>
            <a:r>
              <a:rPr lang="en-US" altLang="zh-CN" sz="2000" dirty="0" smtClean="0"/>
              <a:t>procure.china@unfpa.org</a:t>
            </a:r>
          </a:p>
          <a:p>
            <a:endParaRPr lang="en-US" altLang="zh-CN" sz="2000" dirty="0" smtClean="0"/>
          </a:p>
          <a:p>
            <a:pPr marL="0" indent="0">
              <a:buNone/>
            </a:pPr>
            <a:endParaRPr lang="en-US" sz="2000" dirty="0"/>
          </a:p>
        </p:txBody>
      </p:sp>
    </p:spTree>
    <p:extLst>
      <p:ext uri="{BB962C8B-B14F-4D97-AF65-F5344CB8AC3E}">
        <p14:creationId xmlns:p14="http://schemas.microsoft.com/office/powerpoint/2010/main" val="3332452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noFill/>
          <a:ln>
            <a:noFill/>
          </a:ln>
        </p:spPr>
        <p:txBody>
          <a:bodyPr anchor="t"/>
          <a:lstStyle/>
          <a:p>
            <a:r>
              <a:rPr lang="zh-CN" altLang="en-US" sz="2800" dirty="0">
                <a:ea typeface="黑体" panose="02010609060101010101" pitchFamily="49" charset="-122"/>
              </a:rPr>
              <a:t>评标</a:t>
            </a:r>
            <a:r>
              <a:rPr lang="en-US" altLang="en-US" sz="2800" dirty="0"/>
              <a:t/>
            </a:r>
            <a:br>
              <a:rPr lang="en-US" altLang="en-US" sz="2800" dirty="0"/>
            </a:br>
            <a:r>
              <a:rPr lang="en-US" altLang="zh-CN" sz="2400" dirty="0">
                <a:ea typeface="黑体" panose="02010609060101010101" pitchFamily="49" charset="-122"/>
              </a:rPr>
              <a:t>-</a:t>
            </a:r>
            <a:r>
              <a:rPr lang="zh-CN" altLang="en-US" sz="2400" dirty="0">
                <a:ea typeface="黑体" panose="02010609060101010101" pitchFamily="49" charset="-122"/>
              </a:rPr>
              <a:t>商业（财务）评估</a:t>
            </a:r>
            <a:endParaRPr lang="en-US" altLang="en-US" sz="2400" dirty="0"/>
          </a:p>
        </p:txBody>
      </p:sp>
      <p:sp>
        <p:nvSpPr>
          <p:cNvPr id="27650" name="Content Placeholder 2"/>
          <p:cNvSpPr>
            <a:spLocks noGrp="1"/>
          </p:cNvSpPr>
          <p:nvPr>
            <p:ph idx="1"/>
          </p:nvPr>
        </p:nvSpPr>
        <p:spPr>
          <a:noFill/>
          <a:ln>
            <a:noFill/>
          </a:ln>
        </p:spPr>
        <p:txBody>
          <a:bodyPr wrap="square" lIns="91440" tIns="45720" rIns="91440" bIns="45720" anchor="t"/>
          <a:lstStyle/>
          <a:p>
            <a:endParaRPr lang="en-US" altLang="zh-CN" sz="1800" dirty="0"/>
          </a:p>
          <a:p>
            <a:r>
              <a:rPr lang="zh-CN" altLang="en-US" sz="2800" dirty="0">
                <a:ea typeface="宋体" panose="02010600030101010101" pitchFamily="2" charset="-122"/>
              </a:rPr>
              <a:t>商业（财务）评估：是基于招标文件中规定的标准进行价格的评估。考量因素还包括运费，执行费，配件费用等等。</a:t>
            </a:r>
            <a:endParaRPr lang="en-US" altLang="zh-CN" sz="2800" dirty="0"/>
          </a:p>
          <a:p>
            <a:pPr>
              <a:buNone/>
            </a:pPr>
            <a:endParaRPr lang="en-US" altLang="zh-CN" sz="1800" dirty="0"/>
          </a:p>
          <a:p>
            <a:pPr>
              <a:buNone/>
            </a:pPr>
            <a:endParaRPr lang="en-US" altLang="zh-CN" sz="1800" dirty="0"/>
          </a:p>
          <a:p>
            <a:pPr>
              <a:buNone/>
            </a:pPr>
            <a:endParaRPr lang="en-US" altLang="zh-CN" sz="1800" dirty="0"/>
          </a:p>
          <a:p>
            <a:endParaRPr lang="en-US" altLang="zh-CN" sz="1800" dirty="0"/>
          </a:p>
        </p:txBody>
      </p:sp>
    </p:spTree>
    <p:extLst>
      <p:ext uri="{BB962C8B-B14F-4D97-AF65-F5344CB8AC3E}">
        <p14:creationId xmlns:p14="http://schemas.microsoft.com/office/powerpoint/2010/main" val="1071538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noFill/>
          <a:ln>
            <a:noFill/>
          </a:ln>
        </p:spPr>
        <p:txBody>
          <a:bodyPr anchor="t"/>
          <a:lstStyle/>
          <a:p>
            <a:r>
              <a:rPr lang="zh-CN" altLang="en-US" sz="2800" dirty="0">
                <a:ea typeface="黑体" panose="02010609060101010101" pitchFamily="49" charset="-122"/>
              </a:rPr>
              <a:t>采购程序的审批</a:t>
            </a:r>
            <a:r>
              <a:rPr lang="en-US" altLang="en-US" sz="2800" dirty="0"/>
              <a:t>, </a:t>
            </a:r>
            <a:r>
              <a:rPr lang="zh-CN" altLang="en-US" sz="2800" dirty="0">
                <a:ea typeface="黑体" panose="02010609060101010101" pitchFamily="49" charset="-122"/>
              </a:rPr>
              <a:t>中标通知发布</a:t>
            </a:r>
            <a:r>
              <a:rPr lang="en-US" altLang="en-US" sz="2800" dirty="0"/>
              <a:t> &amp;</a:t>
            </a:r>
            <a:r>
              <a:rPr lang="zh-CN" altLang="en-US" sz="2800" dirty="0">
                <a:ea typeface="黑体" panose="02010609060101010101" pitchFamily="49" charset="-122"/>
              </a:rPr>
              <a:t>签订合同</a:t>
            </a:r>
            <a:endParaRPr lang="en-US" altLang="en-US" sz="2800" dirty="0"/>
          </a:p>
        </p:txBody>
      </p:sp>
      <p:sp>
        <p:nvSpPr>
          <p:cNvPr id="28674" name="Content Placeholder 2"/>
          <p:cNvSpPr>
            <a:spLocks noGrp="1"/>
          </p:cNvSpPr>
          <p:nvPr>
            <p:ph idx="1"/>
          </p:nvPr>
        </p:nvSpPr>
        <p:spPr>
          <a:noFill/>
          <a:ln>
            <a:noFill/>
          </a:ln>
        </p:spPr>
        <p:txBody>
          <a:bodyPr anchor="t"/>
          <a:lstStyle/>
          <a:p>
            <a:r>
              <a:rPr lang="zh-CN" altLang="en-US" sz="2400" b="1" dirty="0">
                <a:ea typeface="宋体" panose="02010600030101010101" pitchFamily="2" charset="-122"/>
              </a:rPr>
              <a:t>评选中标的标准</a:t>
            </a:r>
            <a:r>
              <a:rPr lang="en-US" altLang="en-US" sz="2400" b="1" dirty="0"/>
              <a:t>: </a:t>
            </a:r>
          </a:p>
          <a:p>
            <a:pPr>
              <a:buAutoNum type="arabicPeriod"/>
            </a:pPr>
            <a:r>
              <a:rPr lang="en-US" altLang="en-US" sz="2400" dirty="0"/>
              <a:t>ITB (</a:t>
            </a:r>
            <a:r>
              <a:rPr lang="zh-CN" altLang="en-US" sz="2400" dirty="0">
                <a:ea typeface="宋体" panose="02010600030101010101" pitchFamily="2" charset="-122"/>
              </a:rPr>
              <a:t>货物</a:t>
            </a:r>
            <a:r>
              <a:rPr lang="en-US" altLang="en-US" sz="2400" dirty="0"/>
              <a:t>): </a:t>
            </a:r>
            <a:r>
              <a:rPr lang="zh-CN" altLang="en-US" sz="2400" dirty="0">
                <a:ea typeface="宋体" panose="02010600030101010101" pitchFamily="2" charset="-122"/>
              </a:rPr>
              <a:t>满足技术和资质要求的投标中的最低价</a:t>
            </a:r>
            <a:endParaRPr lang="en-US" altLang="zh-CN" sz="2400" dirty="0">
              <a:ea typeface="宋体" panose="02010600030101010101" pitchFamily="2" charset="-122"/>
            </a:endParaRPr>
          </a:p>
          <a:p>
            <a:pPr>
              <a:buAutoNum type="arabicPeriod"/>
            </a:pPr>
            <a:r>
              <a:rPr lang="en-US" altLang="en-US" sz="2400" dirty="0"/>
              <a:t>RFP (</a:t>
            </a:r>
            <a:r>
              <a:rPr lang="zh-CN" altLang="en-US" sz="2400" dirty="0">
                <a:ea typeface="宋体" panose="02010600030101010101" pitchFamily="2" charset="-122"/>
              </a:rPr>
              <a:t>服务</a:t>
            </a:r>
            <a:r>
              <a:rPr lang="en-US" altLang="en-US" sz="2400" dirty="0"/>
              <a:t>): </a:t>
            </a:r>
            <a:r>
              <a:rPr lang="zh-CN" altLang="en-US" sz="2400" dirty="0">
                <a:ea typeface="宋体" panose="02010600030101010101" pitchFamily="2" charset="-122"/>
              </a:rPr>
              <a:t>技术和价格根据比重分配分数；投标中得分最高的中标。</a:t>
            </a:r>
            <a:endParaRPr lang="en-US" altLang="en-US" sz="2400" dirty="0"/>
          </a:p>
          <a:p>
            <a:r>
              <a:rPr lang="zh-CN" altLang="en-US" sz="2400" b="1" dirty="0">
                <a:ea typeface="宋体" panose="02010600030101010101" pitchFamily="2" charset="-122"/>
              </a:rPr>
              <a:t>采购程序的审批：</a:t>
            </a:r>
            <a:r>
              <a:rPr lang="zh-CN" altLang="en-US" sz="2400" dirty="0">
                <a:ea typeface="宋体" panose="02010600030101010101" pitchFamily="2" charset="-122"/>
              </a:rPr>
              <a:t>采购程序的审批由联合国中国合同审批委员会审批（</a:t>
            </a:r>
            <a:r>
              <a:rPr lang="en-US" altLang="zh-CN" sz="2400" dirty="0">
                <a:ea typeface="宋体" panose="02010600030101010101" pitchFamily="2" charset="-122"/>
              </a:rPr>
              <a:t>100,000</a:t>
            </a:r>
            <a:r>
              <a:rPr lang="zh-CN" altLang="en-US" sz="2400" dirty="0">
                <a:ea typeface="宋体" panose="02010600030101010101" pitchFamily="2" charset="-122"/>
              </a:rPr>
              <a:t>美元以下）或联合国总部合同审批委员会审批（</a:t>
            </a:r>
            <a:r>
              <a:rPr lang="en-US" altLang="zh-CN" sz="2400" dirty="0">
                <a:ea typeface="宋体" panose="02010600030101010101" pitchFamily="2" charset="-122"/>
              </a:rPr>
              <a:t>100</a:t>
            </a:r>
            <a:r>
              <a:rPr lang="zh-CN" altLang="en-US" sz="2400" dirty="0">
                <a:ea typeface="宋体" panose="02010600030101010101" pitchFamily="2" charset="-122"/>
              </a:rPr>
              <a:t>，</a:t>
            </a:r>
            <a:r>
              <a:rPr lang="en-US" altLang="zh-CN" sz="2400" dirty="0">
                <a:ea typeface="宋体" panose="02010600030101010101" pitchFamily="2" charset="-122"/>
              </a:rPr>
              <a:t>000</a:t>
            </a:r>
            <a:r>
              <a:rPr lang="zh-CN" altLang="en-US" sz="2400" dirty="0">
                <a:ea typeface="宋体" panose="02010600030101010101" pitchFamily="2" charset="-122"/>
              </a:rPr>
              <a:t>美元以上）</a:t>
            </a:r>
            <a:endParaRPr lang="en-US" altLang="zh-CN" sz="2400" dirty="0">
              <a:ea typeface="宋体" panose="02010600030101010101" pitchFamily="2" charset="-122"/>
            </a:endParaRPr>
          </a:p>
          <a:p>
            <a:r>
              <a:rPr lang="en-US" altLang="en-US" sz="2400" b="1" dirty="0"/>
              <a:t> </a:t>
            </a:r>
            <a:r>
              <a:rPr lang="zh-CN" altLang="en-US" sz="2400" b="1" dirty="0">
                <a:ea typeface="宋体" panose="02010600030101010101" pitchFamily="2" charset="-122"/>
              </a:rPr>
              <a:t>中标通知：</a:t>
            </a:r>
            <a:r>
              <a:rPr lang="zh-CN" altLang="en-US" sz="2400" dirty="0">
                <a:ea typeface="宋体" panose="02010600030101010101" pitchFamily="2" charset="-122"/>
              </a:rPr>
              <a:t>与招标发布的方式相同，中标通知会在</a:t>
            </a:r>
            <a:r>
              <a:rPr lang="en-US" altLang="zh-CN" sz="2400" dirty="0" smtClean="0">
                <a:ea typeface="宋体" panose="02010600030101010101" pitchFamily="2" charset="-122"/>
              </a:rPr>
              <a:t>UNGM</a:t>
            </a:r>
            <a:r>
              <a:rPr lang="zh-CN" altLang="en-US" sz="2400" dirty="0" smtClean="0">
                <a:ea typeface="宋体" panose="02010600030101010101" pitchFamily="2" charset="-122"/>
              </a:rPr>
              <a:t>上发布。</a:t>
            </a:r>
            <a:endParaRPr lang="en-US" altLang="zh-CN" sz="2400" b="1" dirty="0">
              <a:ea typeface="宋体" panose="02010600030101010101" pitchFamily="2" charset="-122"/>
            </a:endParaRPr>
          </a:p>
          <a:p>
            <a:r>
              <a:rPr lang="zh-CN" altLang="en-US" sz="2400" b="1" dirty="0">
                <a:ea typeface="宋体" panose="02010600030101010101" pitchFamily="2" charset="-122"/>
              </a:rPr>
              <a:t>签订合同：</a:t>
            </a:r>
            <a:r>
              <a:rPr lang="zh-CN" altLang="en-US" sz="2400" dirty="0">
                <a:ea typeface="宋体" panose="02010600030101010101" pitchFamily="2" charset="-122"/>
              </a:rPr>
              <a:t>在合同审批委员会审批通过后，联合国人口基金会将与中标的供应商签订合同。</a:t>
            </a:r>
            <a:endParaRPr lang="en-US" altLang="en-US" sz="2400" dirty="0"/>
          </a:p>
        </p:txBody>
      </p:sp>
    </p:spTree>
    <p:extLst>
      <p:ext uri="{BB962C8B-B14F-4D97-AF65-F5344CB8AC3E}">
        <p14:creationId xmlns:p14="http://schemas.microsoft.com/office/powerpoint/2010/main" val="3228181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noFill/>
          <a:ln>
            <a:noFill/>
          </a:ln>
        </p:spPr>
        <p:txBody>
          <a:bodyPr anchor="t"/>
          <a:lstStyle/>
          <a:p>
            <a:r>
              <a:rPr lang="zh-CN" altLang="en-US" sz="2800" dirty="0">
                <a:ea typeface="黑体" panose="02010609060101010101" pitchFamily="49" charset="-122"/>
              </a:rPr>
              <a:t>发货前检验</a:t>
            </a:r>
            <a:endParaRPr lang="en-US" altLang="en-US" sz="2800" dirty="0"/>
          </a:p>
        </p:txBody>
      </p:sp>
      <p:sp>
        <p:nvSpPr>
          <p:cNvPr id="29698" name="Content Placeholder 2"/>
          <p:cNvSpPr>
            <a:spLocks noGrp="1"/>
          </p:cNvSpPr>
          <p:nvPr>
            <p:ph idx="1"/>
          </p:nvPr>
        </p:nvSpPr>
        <p:spPr>
          <a:noFill/>
          <a:ln>
            <a:noFill/>
          </a:ln>
        </p:spPr>
        <p:txBody>
          <a:bodyPr anchor="t"/>
          <a:lstStyle/>
          <a:p>
            <a:r>
              <a:rPr lang="zh-CN" altLang="en-US" sz="2800" b="1" dirty="0">
                <a:ea typeface="宋体" panose="02010600030101010101" pitchFamily="2" charset="-122"/>
              </a:rPr>
              <a:t>发货前检验</a:t>
            </a:r>
            <a:r>
              <a:rPr lang="en-US" altLang="en-US" sz="2800" b="1" dirty="0"/>
              <a:t>(PSI) </a:t>
            </a:r>
            <a:r>
              <a:rPr lang="zh-CN" altLang="en-US" sz="2800" b="1" dirty="0">
                <a:ea typeface="宋体" panose="02010600030101010101" pitchFamily="2" charset="-122"/>
              </a:rPr>
              <a:t>：</a:t>
            </a:r>
            <a:r>
              <a:rPr lang="zh-CN" altLang="en-US" sz="2800" dirty="0">
                <a:ea typeface="宋体" panose="02010600030101010101" pitchFamily="2" charset="-122"/>
              </a:rPr>
              <a:t>在供应商准备好货物发货前，联合国人口基金将委托第三方独立机构进行发货前的检验，内容包括：产品型号，数量，外观，功能，包装和唛头等等。只有通过发货前检验，报告为合格后，供应商才能发货。如果没有通过检验，供应想必须根据要求进行重新备货。发货前检验的费用由联合国人口基金会承担。但如果供应商提供的产品没有通过检验而需要再次检验的费用则由供应商自己承担。</a:t>
            </a:r>
            <a:endParaRPr lang="en-US" altLang="zh-CN" sz="2800" b="1" dirty="0">
              <a:ea typeface="宋体" panose="02010600030101010101" pitchFamily="2" charset="-122"/>
            </a:endParaRPr>
          </a:p>
        </p:txBody>
      </p:sp>
    </p:spTree>
    <p:extLst>
      <p:ext uri="{BB962C8B-B14F-4D97-AF65-F5344CB8AC3E}">
        <p14:creationId xmlns:p14="http://schemas.microsoft.com/office/powerpoint/2010/main" val="1314813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noFill/>
          <a:ln>
            <a:noFill/>
          </a:ln>
        </p:spPr>
        <p:txBody>
          <a:bodyPr anchor="t"/>
          <a:lstStyle/>
          <a:p>
            <a:r>
              <a:rPr lang="zh-CN" altLang="en-US" sz="2800" dirty="0">
                <a:ea typeface="黑体" panose="02010609060101010101" pitchFamily="49" charset="-122"/>
              </a:rPr>
              <a:t>付款</a:t>
            </a:r>
            <a:r>
              <a:rPr lang="en-US" altLang="en-US" sz="2800" dirty="0"/>
              <a:t> &amp;</a:t>
            </a:r>
            <a:r>
              <a:rPr lang="zh-CN" altLang="en-US" sz="2800" dirty="0">
                <a:ea typeface="黑体" panose="02010609060101010101" pitchFamily="49" charset="-122"/>
              </a:rPr>
              <a:t>供应商评估</a:t>
            </a:r>
            <a:endParaRPr lang="en-US" altLang="en-US" sz="2800" dirty="0"/>
          </a:p>
        </p:txBody>
      </p:sp>
      <p:sp>
        <p:nvSpPr>
          <p:cNvPr id="30722" name="Content Placeholder 2"/>
          <p:cNvSpPr>
            <a:spLocks noGrp="1"/>
          </p:cNvSpPr>
          <p:nvPr>
            <p:ph idx="1"/>
          </p:nvPr>
        </p:nvSpPr>
        <p:spPr>
          <a:noFill/>
          <a:ln>
            <a:noFill/>
          </a:ln>
        </p:spPr>
        <p:txBody>
          <a:bodyPr anchor="t"/>
          <a:lstStyle/>
          <a:p>
            <a:r>
              <a:rPr lang="zh-CN" altLang="en-US" sz="2800" dirty="0">
                <a:ea typeface="宋体" panose="02010600030101010101" pitchFamily="2" charset="-122"/>
              </a:rPr>
              <a:t>在收到收货人提供的合格的货物验收单后，联合国人口基金将根据合同付款给供应商。</a:t>
            </a:r>
            <a:endParaRPr lang="en-US" altLang="zh-CN" sz="2800" dirty="0">
              <a:ea typeface="宋体" panose="02010600030101010101" pitchFamily="2" charset="-122"/>
            </a:endParaRPr>
          </a:p>
          <a:p>
            <a:r>
              <a:rPr lang="zh-CN" altLang="en-US" sz="2800" dirty="0">
                <a:ea typeface="宋体" panose="02010600030101010101" pitchFamily="2" charset="-122"/>
              </a:rPr>
              <a:t>联合国人口基金会对供应商执行合同的情况进行评估，该评估是在联合国人口基金采购部开发的平台上统一进行。内容包括：</a:t>
            </a:r>
            <a:endParaRPr lang="en-US" altLang="zh-CN" sz="2800" dirty="0"/>
          </a:p>
          <a:p>
            <a:pPr>
              <a:buAutoNum type="arabicPeriod"/>
            </a:pPr>
            <a:r>
              <a:rPr lang="zh-CN" altLang="en-US" sz="2800" dirty="0">
                <a:ea typeface="宋体" panose="02010600030101010101" pitchFamily="2" charset="-122"/>
              </a:rPr>
              <a:t>是否达到了预期？</a:t>
            </a:r>
            <a:endParaRPr lang="en-US" altLang="zh-CN" sz="2800" dirty="0"/>
          </a:p>
          <a:p>
            <a:pPr>
              <a:buAutoNum type="arabicPeriod"/>
            </a:pPr>
            <a:r>
              <a:rPr lang="zh-CN" altLang="en-US" sz="2800" dirty="0">
                <a:ea typeface="宋体" panose="02010600030101010101" pitchFamily="2" charset="-122"/>
              </a:rPr>
              <a:t>质量和数量是否满足要求？</a:t>
            </a:r>
            <a:endParaRPr lang="en-US" altLang="zh-CN" sz="2800" dirty="0"/>
          </a:p>
          <a:p>
            <a:pPr>
              <a:buAutoNum type="arabicPeriod"/>
            </a:pPr>
            <a:r>
              <a:rPr lang="zh-CN" altLang="en-US" sz="2800" dirty="0">
                <a:ea typeface="宋体" panose="02010600030101010101" pitchFamily="2" charset="-122"/>
              </a:rPr>
              <a:t>是否及时交货？</a:t>
            </a:r>
            <a:endParaRPr lang="en-US" altLang="zh-CN" sz="2800" dirty="0">
              <a:ea typeface="宋体" panose="02010600030101010101" pitchFamily="2" charset="-122"/>
            </a:endParaRPr>
          </a:p>
          <a:p>
            <a:pPr>
              <a:buAutoNum type="arabicPeriod"/>
            </a:pPr>
            <a:r>
              <a:rPr lang="zh-CN" altLang="en-US" sz="2800" dirty="0">
                <a:ea typeface="宋体" panose="02010600030101010101" pitchFamily="2" charset="-122"/>
              </a:rPr>
              <a:t>执行合同时的沟通是否有效专业？</a:t>
            </a:r>
            <a:endParaRPr lang="en-US" altLang="zh-CN" sz="2800" dirty="0"/>
          </a:p>
          <a:p>
            <a:pPr>
              <a:buNone/>
            </a:pPr>
            <a:endParaRPr lang="en-US" altLang="zh-CN" sz="1800" dirty="0"/>
          </a:p>
        </p:txBody>
      </p:sp>
    </p:spTree>
    <p:extLst>
      <p:ext uri="{BB962C8B-B14F-4D97-AF65-F5344CB8AC3E}">
        <p14:creationId xmlns:p14="http://schemas.microsoft.com/office/powerpoint/2010/main" val="3685344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noFill/>
          <a:ln>
            <a:noFill/>
          </a:ln>
        </p:spPr>
        <p:txBody>
          <a:bodyPr/>
          <a:lstStyle/>
          <a:p>
            <a:r>
              <a:rPr lang="en-US" altLang="en-US" sz="2800" dirty="0"/>
              <a:t>WHO PQ </a:t>
            </a:r>
            <a:r>
              <a:rPr lang="zh-CN" altLang="en-US" sz="2800" dirty="0">
                <a:ea typeface="黑体" panose="02010609060101010101" pitchFamily="49" charset="-122"/>
              </a:rPr>
              <a:t>认证</a:t>
            </a:r>
            <a:r>
              <a:rPr lang="en-US" altLang="zh-CN" sz="2800" dirty="0">
                <a:ea typeface="黑体" panose="02010609060101010101" pitchFamily="49" charset="-122"/>
              </a:rPr>
              <a:t/>
            </a:r>
            <a:br>
              <a:rPr lang="en-US" altLang="zh-CN" sz="2800" dirty="0">
                <a:ea typeface="黑体" panose="02010609060101010101" pitchFamily="49" charset="-122"/>
              </a:rPr>
            </a:br>
            <a:r>
              <a:rPr lang="en-US" altLang="zh-CN" sz="2400" dirty="0">
                <a:ea typeface="黑体" panose="02010609060101010101" pitchFamily="49" charset="-122"/>
              </a:rPr>
              <a:t>-</a:t>
            </a:r>
            <a:r>
              <a:rPr lang="zh-CN" altLang="en-US" sz="2400" dirty="0">
                <a:ea typeface="黑体" panose="02010609060101010101" pitchFamily="49" charset="-122"/>
              </a:rPr>
              <a:t>简介</a:t>
            </a:r>
            <a:r>
              <a:rPr lang="en-US" altLang="en-US" sz="3600" dirty="0"/>
              <a:t/>
            </a:r>
            <a:br>
              <a:rPr lang="en-US" altLang="en-US" sz="3600" dirty="0"/>
            </a:br>
            <a:endParaRPr lang="en-US" altLang="en-US" sz="3600" dirty="0"/>
          </a:p>
        </p:txBody>
      </p:sp>
      <p:sp>
        <p:nvSpPr>
          <p:cNvPr id="3" name="Content Placeholder 2"/>
          <p:cNvSpPr>
            <a:spLocks noGrp="1"/>
          </p:cNvSpPr>
          <p:nvPr>
            <p:ph idx="1"/>
          </p:nvPr>
        </p:nvSpPr>
        <p:spPr/>
        <p:txBody>
          <a:bodyPr/>
          <a:lstStyle/>
          <a:p>
            <a:pPr>
              <a:lnSpc>
                <a:spcPct val="150000"/>
              </a:lnSpc>
            </a:pPr>
            <a:r>
              <a:rPr lang="en-US" altLang="zh-CN" sz="1800" dirty="0">
                <a:ea typeface="宋体" panose="02010600030101010101" pitchFamily="2" charset="-122"/>
              </a:rPr>
              <a:t>WHO PQ</a:t>
            </a:r>
            <a:r>
              <a:rPr lang="zh-CN" altLang="en-US" sz="1800" dirty="0">
                <a:ea typeface="宋体" panose="02010600030101010101" pitchFamily="2" charset="-122"/>
              </a:rPr>
              <a:t>认证是</a:t>
            </a:r>
            <a:r>
              <a:rPr lang="en-US" altLang="zh-CN" sz="1800" dirty="0">
                <a:ea typeface="宋体" panose="02010600030101010101" pitchFamily="2" charset="-122"/>
              </a:rPr>
              <a:t>WHO</a:t>
            </a:r>
            <a:r>
              <a:rPr lang="zh-CN" altLang="en-US" sz="1800" dirty="0">
                <a:ea typeface="宋体" panose="02010600030101010101" pitchFamily="2" charset="-122"/>
              </a:rPr>
              <a:t>对药品的质量，安全性，效力等方面进行的评估过程，用来为联合国和国际组织对发展中国家药品的采购提供帮助。</a:t>
            </a:r>
            <a:endParaRPr lang="en-US" altLang="zh-CN" sz="1800" dirty="0">
              <a:ea typeface="宋体" panose="02010600030101010101" pitchFamily="2" charset="-122"/>
            </a:endParaRPr>
          </a:p>
          <a:p>
            <a:pPr>
              <a:lnSpc>
                <a:spcPct val="150000"/>
              </a:lnSpc>
            </a:pPr>
            <a:r>
              <a:rPr lang="zh-CN" altLang="en-US" sz="1800" dirty="0">
                <a:ea typeface="宋体" panose="02010600030101010101" pitchFamily="2" charset="-122"/>
              </a:rPr>
              <a:t>有意向参与到全球采购市场的生产商可以向</a:t>
            </a:r>
            <a:r>
              <a:rPr lang="en-US" altLang="zh-CN" sz="1800" dirty="0">
                <a:ea typeface="宋体" panose="02010600030101010101" pitchFamily="2" charset="-122"/>
              </a:rPr>
              <a:t>WHO</a:t>
            </a:r>
            <a:r>
              <a:rPr lang="zh-CN" altLang="en-US" sz="1800" dirty="0">
                <a:ea typeface="宋体" panose="02010600030101010101" pitchFamily="2" charset="-122"/>
              </a:rPr>
              <a:t>申请</a:t>
            </a:r>
            <a:r>
              <a:rPr lang="en-US" altLang="zh-CN" sz="1800" dirty="0">
                <a:ea typeface="宋体" panose="02010600030101010101" pitchFamily="2" charset="-122"/>
              </a:rPr>
              <a:t>PQ</a:t>
            </a:r>
            <a:r>
              <a:rPr lang="zh-CN" altLang="en-US" sz="1800" dirty="0">
                <a:ea typeface="宋体" panose="02010600030101010101" pitchFamily="2" charset="-122"/>
              </a:rPr>
              <a:t>认证。如果获得通过，则意味着生产商的产品符合国际标准，并有资格在公开的采购信息平台公布。一些大的机构，比如全球基金，国际药品采购机构（</a:t>
            </a:r>
            <a:r>
              <a:rPr lang="en-US" altLang="zh-CN" sz="1800" dirty="0">
                <a:ea typeface="宋体" panose="02010600030101010101" pitchFamily="2" charset="-122"/>
              </a:rPr>
              <a:t>UNITAID</a:t>
            </a:r>
            <a:r>
              <a:rPr lang="zh-CN" altLang="en-US" sz="1800" dirty="0">
                <a:ea typeface="宋体" panose="02010600030101010101" pitchFamily="2" charset="-122"/>
              </a:rPr>
              <a:t>），联合国儿童基金会，以及联合国人口基金会等均会依据</a:t>
            </a:r>
            <a:r>
              <a:rPr lang="en-US" altLang="zh-CN" sz="1800" dirty="0">
                <a:ea typeface="宋体" panose="02010600030101010101" pitchFamily="2" charset="-122"/>
              </a:rPr>
              <a:t>WHO</a:t>
            </a:r>
            <a:r>
              <a:rPr lang="zh-CN" altLang="en-US" sz="1800" dirty="0">
                <a:ea typeface="宋体" panose="02010600030101010101" pitchFamily="2" charset="-122"/>
              </a:rPr>
              <a:t>发布的通过</a:t>
            </a:r>
            <a:r>
              <a:rPr lang="en-US" altLang="zh-CN" sz="1800" dirty="0">
                <a:ea typeface="宋体" panose="02010600030101010101" pitchFamily="2" charset="-122"/>
              </a:rPr>
              <a:t>PQ</a:t>
            </a:r>
            <a:r>
              <a:rPr lang="zh-CN" altLang="en-US" sz="1800" dirty="0">
                <a:ea typeface="宋体" panose="02010600030101010101" pitchFamily="2" charset="-122"/>
              </a:rPr>
              <a:t>认证的药品和生产厂家清单进行采购。</a:t>
            </a:r>
            <a:endParaRPr lang="en-US" altLang="zh-CN" sz="1800" dirty="0">
              <a:ea typeface="宋体" panose="02010600030101010101" pitchFamily="2" charset="-122"/>
            </a:endParaRPr>
          </a:p>
          <a:p>
            <a:pPr>
              <a:lnSpc>
                <a:spcPct val="150000"/>
              </a:lnSpc>
            </a:pPr>
            <a:r>
              <a:rPr lang="en-US" altLang="zh-CN" sz="1800" dirty="0">
                <a:ea typeface="宋体" panose="02010600030101010101" pitchFamily="2" charset="-122"/>
              </a:rPr>
              <a:t>WHO</a:t>
            </a:r>
            <a:r>
              <a:rPr lang="zh-CN" altLang="en-US" sz="1800" dirty="0">
                <a:ea typeface="宋体" panose="02010600030101010101" pitchFamily="2" charset="-122"/>
              </a:rPr>
              <a:t>对疫苗的</a:t>
            </a:r>
            <a:r>
              <a:rPr lang="en-US" altLang="zh-CN" sz="1800" dirty="0">
                <a:ea typeface="宋体" panose="02010600030101010101" pitchFamily="2" charset="-122"/>
              </a:rPr>
              <a:t>PQ</a:t>
            </a:r>
            <a:r>
              <a:rPr lang="zh-CN" altLang="en-US" sz="1800" dirty="0">
                <a:ea typeface="宋体" panose="02010600030101010101" pitchFamily="2" charset="-122"/>
              </a:rPr>
              <a:t>认证始于</a:t>
            </a:r>
            <a:r>
              <a:rPr lang="en-US" altLang="zh-CN" sz="1800" dirty="0">
                <a:ea typeface="宋体" panose="02010600030101010101" pitchFamily="2" charset="-122"/>
              </a:rPr>
              <a:t>1987</a:t>
            </a:r>
            <a:r>
              <a:rPr lang="zh-CN" altLang="en-US" sz="1800" dirty="0">
                <a:ea typeface="宋体" panose="02010600030101010101" pitchFamily="2" charset="-122"/>
              </a:rPr>
              <a:t>年，对药品的</a:t>
            </a:r>
            <a:r>
              <a:rPr lang="en-US" altLang="zh-CN" sz="1800" dirty="0">
                <a:ea typeface="宋体" panose="02010600030101010101" pitchFamily="2" charset="-122"/>
              </a:rPr>
              <a:t>PQ</a:t>
            </a:r>
            <a:r>
              <a:rPr lang="zh-CN" altLang="en-US" sz="1800" dirty="0">
                <a:ea typeface="宋体" panose="02010600030101010101" pitchFamily="2" charset="-122"/>
              </a:rPr>
              <a:t>认证始于</a:t>
            </a:r>
            <a:r>
              <a:rPr lang="en-US" altLang="zh-CN" sz="1800" dirty="0">
                <a:ea typeface="宋体" panose="02010600030101010101" pitchFamily="2" charset="-122"/>
              </a:rPr>
              <a:t>2001</a:t>
            </a:r>
            <a:r>
              <a:rPr lang="zh-CN" altLang="en-US" sz="1800" dirty="0">
                <a:ea typeface="宋体" panose="02010600030101010101" pitchFamily="2" charset="-122"/>
              </a:rPr>
              <a:t>年。</a:t>
            </a:r>
            <a:r>
              <a:rPr lang="en-US" altLang="zh-CN" sz="1800" dirty="0">
                <a:ea typeface="宋体" panose="02010600030101010101" pitchFamily="2" charset="-122"/>
              </a:rPr>
              <a:t>WHO PQ</a:t>
            </a:r>
            <a:r>
              <a:rPr lang="zh-CN" altLang="en-US" sz="1800" dirty="0">
                <a:ea typeface="宋体" panose="02010600030101010101" pitchFamily="2" charset="-122"/>
              </a:rPr>
              <a:t>认证包括成品药，成品药的配料及对成品药进行质量评估的实验室三类。</a:t>
            </a:r>
            <a:endParaRPr lang="en-US" altLang="zh-CN" sz="1800" dirty="0">
              <a:ea typeface="宋体" panose="02010600030101010101" pitchFamily="2" charset="-122"/>
            </a:endParaRPr>
          </a:p>
          <a:p>
            <a:pPr>
              <a:lnSpc>
                <a:spcPct val="150000"/>
              </a:lnSpc>
            </a:pPr>
            <a:r>
              <a:rPr lang="zh-CN" altLang="en-US" sz="1800" dirty="0">
                <a:ea typeface="宋体" panose="02010600030101010101" pitchFamily="2" charset="-122"/>
              </a:rPr>
              <a:t>更多信息请参考：</a:t>
            </a:r>
            <a:r>
              <a:rPr lang="en-US" altLang="zh-CN" sz="1800" u="sng" dirty="0">
                <a:solidFill>
                  <a:srgbClr val="0066FF"/>
                </a:solidFill>
                <a:ea typeface="宋体" panose="02010600030101010101" pitchFamily="2" charset="-122"/>
              </a:rPr>
              <a:t>http://who.int/medicines/news/prequal_finance_model_q-a/en/</a:t>
            </a:r>
          </a:p>
          <a:p>
            <a:pPr>
              <a:lnSpc>
                <a:spcPct val="150000"/>
              </a:lnSpc>
              <a:buNone/>
            </a:pPr>
            <a:endParaRPr lang="en-US" altLang="zh-CN"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noFill/>
          <a:ln>
            <a:noFill/>
          </a:ln>
        </p:spPr>
        <p:txBody>
          <a:bodyPr/>
          <a:lstStyle/>
          <a:p>
            <a:r>
              <a:rPr lang="en-US" altLang="en-US" sz="2800" dirty="0"/>
              <a:t>WHO PQ </a:t>
            </a:r>
            <a:r>
              <a:rPr lang="zh-CN" altLang="en-US" sz="2800" dirty="0">
                <a:ea typeface="黑体" panose="02010609060101010101" pitchFamily="49" charset="-122"/>
              </a:rPr>
              <a:t>认证</a:t>
            </a:r>
            <a:r>
              <a:rPr lang="en-US" altLang="zh-CN" sz="2800" dirty="0">
                <a:ea typeface="黑体" panose="02010609060101010101" pitchFamily="49" charset="-122"/>
              </a:rPr>
              <a:t/>
            </a:r>
            <a:br>
              <a:rPr lang="en-US" altLang="zh-CN" sz="2800" dirty="0">
                <a:ea typeface="黑体" panose="02010609060101010101" pitchFamily="49" charset="-122"/>
              </a:rPr>
            </a:br>
            <a:r>
              <a:rPr lang="en-US" altLang="zh-CN" sz="2400" dirty="0">
                <a:ea typeface="黑体" panose="02010609060101010101" pitchFamily="49" charset="-122"/>
              </a:rPr>
              <a:t>-PQ</a:t>
            </a:r>
            <a:r>
              <a:rPr lang="zh-CN" altLang="en-US" sz="2400" dirty="0">
                <a:ea typeface="黑体" panose="02010609060101010101" pitchFamily="49" charset="-122"/>
              </a:rPr>
              <a:t>认证的药品范围</a:t>
            </a:r>
            <a:r>
              <a:rPr lang="en-US" altLang="en-US" sz="2400" dirty="0"/>
              <a:t/>
            </a:r>
            <a:br>
              <a:rPr lang="en-US" altLang="en-US" sz="2400" dirty="0"/>
            </a:br>
            <a:endParaRPr lang="en-US" altLang="en-US" sz="2400" dirty="0"/>
          </a:p>
        </p:txBody>
      </p:sp>
      <p:sp>
        <p:nvSpPr>
          <p:cNvPr id="33795" name="Content Placeholder 2"/>
          <p:cNvSpPr>
            <a:spLocks noGrp="1"/>
          </p:cNvSpPr>
          <p:nvPr>
            <p:ph sz="half" idx="1"/>
          </p:nvPr>
        </p:nvSpPr>
        <p:spPr>
          <a:xfrm>
            <a:off x="457200" y="1417638"/>
            <a:ext cx="3733800" cy="4419600"/>
          </a:xfrm>
          <a:noFill/>
          <a:ln>
            <a:noFill/>
          </a:ln>
        </p:spPr>
        <p:txBody>
          <a:bodyPr/>
          <a:lstStyle/>
          <a:p>
            <a:endParaRPr lang="en-US" altLang="en-US" sz="1400" dirty="0">
              <a:latin typeface="+mn-lt"/>
              <a:ea typeface="+mn-ea"/>
              <a:cs typeface="+mn-cs"/>
            </a:endParaRPr>
          </a:p>
          <a:p>
            <a:r>
              <a:rPr lang="en-US" altLang="zh-CN" sz="1600" dirty="0">
                <a:latin typeface="+mn-lt"/>
                <a:ea typeface="宋体" panose="02010600030101010101" pitchFamily="2" charset="-122"/>
                <a:cs typeface="+mn-cs"/>
              </a:rPr>
              <a:t>WHO</a:t>
            </a:r>
            <a:r>
              <a:rPr lang="zh-CN" altLang="en-US" sz="1600" dirty="0">
                <a:latin typeface="+mn-lt"/>
                <a:ea typeface="宋体" panose="02010600030101010101" pitchFamily="2" charset="-122"/>
                <a:cs typeface="+mn-cs"/>
              </a:rPr>
              <a:t>只对包含在其认证药品清单内的成品药或者药品配料进行认证。该清单根据药品治疗范围分为八个方面：</a:t>
            </a:r>
            <a:r>
              <a:rPr lang="en-US" altLang="zh-CN" sz="1600" dirty="0">
                <a:latin typeface="+mn-lt"/>
                <a:ea typeface="宋体" panose="02010600030101010101" pitchFamily="2" charset="-122"/>
                <a:cs typeface="+mn-cs"/>
              </a:rPr>
              <a:t>1. </a:t>
            </a:r>
            <a:r>
              <a:rPr lang="zh-CN" altLang="en-US" sz="1600" dirty="0">
                <a:latin typeface="+mn-lt"/>
                <a:ea typeface="宋体" panose="02010600030101010101" pitchFamily="2" charset="-122"/>
                <a:cs typeface="+mn-cs"/>
              </a:rPr>
              <a:t>痢疾；</a:t>
            </a:r>
            <a:r>
              <a:rPr lang="en-US" altLang="zh-CN" sz="1600" dirty="0">
                <a:latin typeface="+mn-lt"/>
                <a:ea typeface="宋体" panose="02010600030101010101" pitchFamily="2" charset="-122"/>
                <a:cs typeface="+mn-cs"/>
              </a:rPr>
              <a:t>2. B</a:t>
            </a:r>
            <a:r>
              <a:rPr lang="zh-CN" altLang="en-US" sz="1600" dirty="0">
                <a:latin typeface="+mn-lt"/>
                <a:ea typeface="宋体" panose="02010600030101010101" pitchFamily="2" charset="-122"/>
                <a:cs typeface="+mn-cs"/>
              </a:rPr>
              <a:t>和</a:t>
            </a:r>
            <a:r>
              <a:rPr lang="en-US" altLang="zh-CN" sz="1600" dirty="0">
                <a:latin typeface="+mn-lt"/>
                <a:ea typeface="宋体" panose="02010600030101010101" pitchFamily="2" charset="-122"/>
                <a:cs typeface="+mn-cs"/>
              </a:rPr>
              <a:t>C</a:t>
            </a:r>
            <a:r>
              <a:rPr lang="zh-CN" altLang="en-US" sz="1600" dirty="0">
                <a:latin typeface="+mn-lt"/>
                <a:ea typeface="宋体" panose="02010600030101010101" pitchFamily="2" charset="-122"/>
                <a:cs typeface="+mn-cs"/>
              </a:rPr>
              <a:t>型肝炎；</a:t>
            </a:r>
            <a:r>
              <a:rPr lang="en-US" altLang="zh-CN" sz="1600" dirty="0">
                <a:latin typeface="+mn-lt"/>
                <a:ea typeface="宋体" panose="02010600030101010101" pitchFamily="2" charset="-122"/>
                <a:cs typeface="+mn-cs"/>
              </a:rPr>
              <a:t>3.HIV/AIDS</a:t>
            </a:r>
            <a:r>
              <a:rPr lang="zh-CN" altLang="en-US" sz="1600" dirty="0">
                <a:latin typeface="+mn-lt"/>
                <a:ea typeface="宋体" panose="02010600030101010101" pitchFamily="2" charset="-122"/>
                <a:cs typeface="+mn-cs"/>
              </a:rPr>
              <a:t>；</a:t>
            </a:r>
            <a:r>
              <a:rPr lang="en-US" altLang="zh-CN" sz="1600" dirty="0">
                <a:latin typeface="+mn-lt"/>
                <a:ea typeface="宋体" panose="02010600030101010101" pitchFamily="2" charset="-122"/>
                <a:cs typeface="+mn-cs"/>
              </a:rPr>
              <a:t>4.</a:t>
            </a:r>
            <a:r>
              <a:rPr lang="zh-CN" altLang="en-US" sz="1600" dirty="0">
                <a:latin typeface="+mn-lt"/>
                <a:ea typeface="宋体" panose="02010600030101010101" pitchFamily="2" charset="-122"/>
                <a:cs typeface="+mn-cs"/>
              </a:rPr>
              <a:t>流感；</a:t>
            </a:r>
            <a:r>
              <a:rPr lang="en-US" altLang="zh-CN" sz="1600" dirty="0">
                <a:latin typeface="+mn-lt"/>
                <a:ea typeface="宋体" panose="02010600030101010101" pitchFamily="2" charset="-122"/>
                <a:cs typeface="+mn-cs"/>
              </a:rPr>
              <a:t>5.</a:t>
            </a:r>
            <a:r>
              <a:rPr lang="zh-CN" altLang="en-US" sz="1600" dirty="0">
                <a:latin typeface="+mn-lt"/>
                <a:ea typeface="宋体" panose="02010600030101010101" pitchFamily="2" charset="-122"/>
                <a:cs typeface="+mn-cs"/>
              </a:rPr>
              <a:t>疟疾；</a:t>
            </a:r>
            <a:r>
              <a:rPr lang="en-US" altLang="zh-CN" sz="1600" dirty="0">
                <a:latin typeface="+mn-lt"/>
                <a:ea typeface="宋体" panose="02010600030101010101" pitchFamily="2" charset="-122"/>
                <a:cs typeface="+mn-cs"/>
              </a:rPr>
              <a:t>6.</a:t>
            </a:r>
            <a:r>
              <a:rPr lang="zh-CN" altLang="en-US" sz="1600" dirty="0">
                <a:latin typeface="+mn-lt"/>
                <a:ea typeface="宋体" panose="02010600030101010101" pitchFamily="2" charset="-122"/>
                <a:cs typeface="+mn-cs"/>
              </a:rPr>
              <a:t>热带疾病；</a:t>
            </a:r>
            <a:r>
              <a:rPr lang="en-US" altLang="zh-CN" sz="1600" dirty="0">
                <a:latin typeface="+mn-lt"/>
                <a:ea typeface="宋体" panose="02010600030101010101" pitchFamily="2" charset="-122"/>
                <a:cs typeface="+mn-cs"/>
              </a:rPr>
              <a:t>7.</a:t>
            </a:r>
            <a:r>
              <a:rPr lang="zh-CN" altLang="en-US" sz="1600" dirty="0">
                <a:latin typeface="+mn-lt"/>
                <a:ea typeface="宋体" panose="02010600030101010101" pitchFamily="2" charset="-122"/>
                <a:cs typeface="+mn-cs"/>
              </a:rPr>
              <a:t>生殖健康；</a:t>
            </a:r>
            <a:r>
              <a:rPr lang="en-US" altLang="zh-CN" sz="1600" dirty="0">
                <a:latin typeface="+mn-lt"/>
                <a:ea typeface="宋体" panose="02010600030101010101" pitchFamily="2" charset="-122"/>
                <a:cs typeface="+mn-cs"/>
              </a:rPr>
              <a:t>8. </a:t>
            </a:r>
            <a:r>
              <a:rPr lang="zh-CN" altLang="en-US" sz="1600" dirty="0">
                <a:latin typeface="+mn-lt"/>
                <a:ea typeface="宋体" panose="02010600030101010101" pitchFamily="2" charset="-122"/>
                <a:cs typeface="+mn-cs"/>
              </a:rPr>
              <a:t>肺结核。</a:t>
            </a:r>
            <a:endParaRPr lang="en-US" altLang="zh-CN" sz="1600" dirty="0">
              <a:latin typeface="+mn-lt"/>
              <a:ea typeface="宋体" panose="02010600030101010101" pitchFamily="2" charset="-122"/>
              <a:cs typeface="+mn-cs"/>
            </a:endParaRPr>
          </a:p>
          <a:p>
            <a:r>
              <a:rPr lang="zh-CN" altLang="en-US" sz="1600" dirty="0">
                <a:latin typeface="+mn-lt"/>
                <a:ea typeface="宋体" panose="02010600030101010101" pitchFamily="2" charset="-122"/>
                <a:cs typeface="+mn-cs"/>
              </a:rPr>
              <a:t>根据以上八个药品分类，</a:t>
            </a:r>
            <a:r>
              <a:rPr lang="en-US" altLang="zh-CN" sz="1600" dirty="0">
                <a:latin typeface="+mn-lt"/>
                <a:ea typeface="宋体" panose="02010600030101010101" pitchFamily="2" charset="-122"/>
                <a:cs typeface="+mn-cs"/>
              </a:rPr>
              <a:t>WHO</a:t>
            </a:r>
            <a:r>
              <a:rPr lang="zh-CN" altLang="en-US" sz="1600" dirty="0">
                <a:latin typeface="+mn-lt"/>
                <a:ea typeface="宋体" panose="02010600030101010101" pitchFamily="2" charset="-122"/>
                <a:cs typeface="+mn-cs"/>
              </a:rPr>
              <a:t>准备了针对某一具体药品分类下供应商需要提交的“参与意向”的文件（</a:t>
            </a:r>
            <a:r>
              <a:rPr lang="en-US" altLang="zh-CN" sz="1600" dirty="0">
                <a:latin typeface="+mn-lt"/>
                <a:ea typeface="宋体" panose="02010600030101010101" pitchFamily="2" charset="-122"/>
                <a:cs typeface="+mn-cs"/>
              </a:rPr>
              <a:t>Expression of Interests: EOI</a:t>
            </a:r>
            <a:r>
              <a:rPr lang="zh-CN" altLang="en-US" sz="1600" dirty="0">
                <a:latin typeface="+mn-lt"/>
                <a:ea typeface="宋体" panose="02010600030101010101" pitchFamily="2" charset="-122"/>
                <a:cs typeface="+mn-cs"/>
              </a:rPr>
              <a:t>），包括的</a:t>
            </a:r>
            <a:r>
              <a:rPr lang="en-US" altLang="zh-CN" sz="1600" dirty="0">
                <a:latin typeface="+mn-lt"/>
                <a:ea typeface="宋体" panose="02010600030101010101" pitchFamily="2" charset="-122"/>
                <a:cs typeface="+mn-cs"/>
              </a:rPr>
              <a:t>WHO</a:t>
            </a:r>
            <a:r>
              <a:rPr lang="zh-CN" altLang="en-US" sz="1600" dirty="0">
                <a:latin typeface="+mn-lt"/>
                <a:ea typeface="宋体" panose="02010600030101010101" pitchFamily="2" charset="-122"/>
                <a:cs typeface="+mn-cs"/>
              </a:rPr>
              <a:t>进行</a:t>
            </a:r>
            <a:r>
              <a:rPr lang="en-US" altLang="zh-CN" sz="1600" dirty="0">
                <a:latin typeface="+mn-lt"/>
                <a:ea typeface="宋体" panose="02010600030101010101" pitchFamily="2" charset="-122"/>
                <a:cs typeface="+mn-cs"/>
              </a:rPr>
              <a:t>PQ</a:t>
            </a:r>
            <a:r>
              <a:rPr lang="zh-CN" altLang="en-US" sz="1600" dirty="0">
                <a:latin typeface="+mn-lt"/>
                <a:ea typeface="宋体" panose="02010600030101010101" pitchFamily="2" charset="-122"/>
                <a:cs typeface="+mn-cs"/>
              </a:rPr>
              <a:t>认证所包含的该类下具体药品信息，和</a:t>
            </a:r>
            <a:r>
              <a:rPr lang="en-US" altLang="zh-CN" sz="1600" dirty="0">
                <a:latin typeface="+mn-lt"/>
                <a:ea typeface="宋体" panose="02010600030101010101" pitchFamily="2" charset="-122"/>
                <a:cs typeface="+mn-cs"/>
              </a:rPr>
              <a:t>PQ</a:t>
            </a:r>
            <a:r>
              <a:rPr lang="zh-CN" altLang="en-US" sz="1600" dirty="0">
                <a:latin typeface="+mn-lt"/>
                <a:ea typeface="宋体" panose="02010600030101010101" pitchFamily="2" charset="-122"/>
                <a:cs typeface="+mn-cs"/>
              </a:rPr>
              <a:t>认证的范围及具体要求。（附件</a:t>
            </a:r>
            <a:r>
              <a:rPr lang="en-US" altLang="zh-CN" sz="1600" dirty="0">
                <a:latin typeface="+mn-lt"/>
                <a:ea typeface="宋体" panose="02010600030101010101" pitchFamily="2" charset="-122"/>
                <a:cs typeface="+mn-cs"/>
              </a:rPr>
              <a:t>1</a:t>
            </a:r>
            <a:r>
              <a:rPr lang="zh-CN" altLang="en-US" sz="1600" dirty="0">
                <a:latin typeface="+mn-lt"/>
                <a:ea typeface="宋体" panose="02010600030101010101" pitchFamily="2" charset="-122"/>
                <a:cs typeface="+mn-cs"/>
              </a:rPr>
              <a:t>：</a:t>
            </a:r>
            <a:r>
              <a:rPr lang="en-US" altLang="zh-CN" sz="1600" dirty="0">
                <a:latin typeface="+mn-lt"/>
                <a:ea typeface="宋体" panose="02010600030101010101" pitchFamily="2" charset="-122"/>
                <a:cs typeface="+mn-cs"/>
              </a:rPr>
              <a:t>HIV/AIDS</a:t>
            </a:r>
            <a:r>
              <a:rPr lang="zh-CN" altLang="en-US" sz="1600" dirty="0">
                <a:latin typeface="+mn-lt"/>
                <a:ea typeface="宋体" panose="02010600030101010101" pitchFamily="2" charset="-122"/>
                <a:cs typeface="+mn-cs"/>
              </a:rPr>
              <a:t>类药品生产商参与意向文件）</a:t>
            </a:r>
            <a:endParaRPr lang="en-US" altLang="zh-CN" sz="1600" dirty="0">
              <a:latin typeface="+mn-lt"/>
              <a:ea typeface="宋体" panose="02010600030101010101" pitchFamily="2" charset="-122"/>
              <a:cs typeface="+mn-cs"/>
            </a:endParaRPr>
          </a:p>
          <a:p>
            <a:r>
              <a:rPr lang="zh-CN" altLang="en-US" sz="1600" dirty="0">
                <a:latin typeface="+mn-lt"/>
                <a:ea typeface="宋体" panose="02010600030101010101" pitchFamily="2" charset="-122"/>
                <a:cs typeface="+mn-cs"/>
              </a:rPr>
              <a:t>更多信息请参考：</a:t>
            </a:r>
            <a:endParaRPr lang="en-US" altLang="zh-CN" sz="1600" dirty="0">
              <a:latin typeface="+mn-lt"/>
              <a:ea typeface="宋体" panose="02010600030101010101" pitchFamily="2" charset="-122"/>
              <a:cs typeface="+mn-cs"/>
            </a:endParaRPr>
          </a:p>
          <a:p>
            <a:pPr>
              <a:buNone/>
            </a:pPr>
            <a:r>
              <a:rPr lang="en-US" altLang="zh-CN" sz="1600" u="sng" dirty="0">
                <a:solidFill>
                  <a:srgbClr val="0066FF"/>
                </a:solidFill>
                <a:latin typeface="+mn-lt"/>
                <a:ea typeface="宋体" panose="02010600030101010101" pitchFamily="2" charset="-122"/>
                <a:cs typeface="+mn-cs"/>
              </a:rPr>
              <a:t>https://extranet.who.int/prequal/content/products-eligible-prequalification</a:t>
            </a:r>
          </a:p>
          <a:p>
            <a:endParaRPr lang="en-US" altLang="zh-CN" sz="1400" dirty="0">
              <a:latin typeface="+mn-lt"/>
              <a:ea typeface="宋体" panose="02010600030101010101" pitchFamily="2" charset="-122"/>
              <a:cs typeface="+mn-cs"/>
            </a:endParaRPr>
          </a:p>
          <a:p>
            <a:pPr lvl="1">
              <a:buAutoNum type="arabicPeriod"/>
            </a:pPr>
            <a:endParaRPr lang="en-US" altLang="zh-CN" sz="1400" dirty="0">
              <a:latin typeface="+mn-lt"/>
              <a:ea typeface="宋体" panose="02010600030101010101" pitchFamily="2" charset="-122"/>
            </a:endParaRPr>
          </a:p>
          <a:p>
            <a:endParaRPr lang="en-US" altLang="zh-CN" sz="1400" dirty="0">
              <a:latin typeface="+mn-lt"/>
              <a:ea typeface="宋体" panose="02010600030101010101" pitchFamily="2" charset="-122"/>
              <a:cs typeface="+mn-cs"/>
            </a:endParaRPr>
          </a:p>
        </p:txBody>
      </p:sp>
      <p:sp>
        <p:nvSpPr>
          <p:cNvPr id="33796" name="Content Placeholder 5"/>
          <p:cNvSpPr>
            <a:spLocks noGrp="1"/>
          </p:cNvSpPr>
          <p:nvPr>
            <p:ph sz="half" idx="2"/>
          </p:nvPr>
        </p:nvSpPr>
        <p:spPr>
          <a:xfrm>
            <a:off x="4267200" y="1600200"/>
            <a:ext cx="4419600" cy="4525963"/>
          </a:xfrm>
          <a:noFill/>
          <a:ln>
            <a:noFill/>
          </a:ln>
        </p:spPr>
        <p:txBody>
          <a:bodyPr/>
          <a:lstStyle/>
          <a:p>
            <a:endParaRPr lang="en-US" altLang="en-US" dirty="0">
              <a:latin typeface="+mn-lt"/>
              <a:ea typeface="+mn-ea"/>
              <a:cs typeface="+mn-cs"/>
            </a:endParaRPr>
          </a:p>
        </p:txBody>
      </p:sp>
      <p:pic>
        <p:nvPicPr>
          <p:cNvPr id="33797" name="Picture 4" descr="C:\Users\luo.weijia\AppData\Roaming\Tencent\Users\573145004\QQ\WinTemp\RichOle\EO(SHA_SJ1QUTEFAL0TWW99.png"/>
          <p:cNvPicPr>
            <a:picLocks noChangeAspect="1"/>
          </p:cNvPicPr>
          <p:nvPr/>
        </p:nvPicPr>
        <p:blipFill>
          <a:blip r:embed="rId2"/>
          <a:stretch>
            <a:fillRect/>
          </a:stretch>
        </p:blipFill>
        <p:spPr>
          <a:xfrm>
            <a:off x="4343400" y="1565275"/>
            <a:ext cx="4343400" cy="4864100"/>
          </a:xfrm>
          <a:prstGeom prst="rect">
            <a:avLst/>
          </a:prstGeom>
          <a:noFill/>
          <a:ln w="9525">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noFill/>
          <a:ln>
            <a:noFill/>
          </a:ln>
        </p:spPr>
        <p:txBody>
          <a:bodyPr/>
          <a:lstStyle/>
          <a:p>
            <a:r>
              <a:rPr lang="en-US" altLang="en-US" sz="2800" dirty="0"/>
              <a:t>WHO PQ </a:t>
            </a:r>
            <a:r>
              <a:rPr lang="zh-CN" altLang="en-US" sz="2800" dirty="0">
                <a:ea typeface="黑体" panose="02010609060101010101" pitchFamily="49" charset="-122"/>
              </a:rPr>
              <a:t>认证</a:t>
            </a:r>
            <a:r>
              <a:rPr lang="en-US" altLang="zh-CN" sz="2800" dirty="0">
                <a:ea typeface="黑体" panose="02010609060101010101" pitchFamily="49" charset="-122"/>
              </a:rPr>
              <a:t/>
            </a:r>
            <a:br>
              <a:rPr lang="en-US" altLang="zh-CN" sz="2800" dirty="0">
                <a:ea typeface="黑体" panose="02010609060101010101" pitchFamily="49" charset="-122"/>
              </a:rPr>
            </a:br>
            <a:r>
              <a:rPr lang="en-US" altLang="zh-CN" sz="2400" dirty="0">
                <a:ea typeface="黑体" panose="02010609060101010101" pitchFamily="49" charset="-122"/>
              </a:rPr>
              <a:t>-PQ</a:t>
            </a:r>
            <a:r>
              <a:rPr lang="zh-CN" altLang="en-US" sz="2400" dirty="0">
                <a:ea typeface="黑体" panose="02010609060101010101" pitchFamily="49" charset="-122"/>
              </a:rPr>
              <a:t>认证的程序</a:t>
            </a:r>
            <a:r>
              <a:rPr lang="en-US" altLang="en-US" sz="2400" dirty="0"/>
              <a:t/>
            </a:r>
            <a:br>
              <a:rPr lang="en-US" altLang="en-US" sz="2400" dirty="0"/>
            </a:br>
            <a:endParaRPr lang="en-US" altLang="en-US" sz="2400" dirty="0"/>
          </a:p>
        </p:txBody>
      </p:sp>
      <p:sp>
        <p:nvSpPr>
          <p:cNvPr id="34819" name="Content Placeholder 4"/>
          <p:cNvSpPr>
            <a:spLocks noGrp="1"/>
          </p:cNvSpPr>
          <p:nvPr>
            <p:ph idx="1"/>
          </p:nvPr>
        </p:nvSpPr>
        <p:spPr>
          <a:xfrm>
            <a:off x="304800" y="1600200"/>
            <a:ext cx="8610600" cy="4525963"/>
          </a:xfrm>
          <a:noFill/>
          <a:ln>
            <a:noFill/>
          </a:ln>
        </p:spPr>
        <p:txBody>
          <a:bodyPr/>
          <a:lstStyle/>
          <a:p>
            <a:pPr>
              <a:lnSpc>
                <a:spcPct val="150000"/>
              </a:lnSpc>
            </a:pPr>
            <a:r>
              <a:rPr lang="zh-CN" altLang="en-US" sz="1600" b="1" dirty="0">
                <a:ea typeface="宋体" panose="02010600030101010101" pitchFamily="2" charset="-122"/>
              </a:rPr>
              <a:t>谁可以申请</a:t>
            </a:r>
            <a:r>
              <a:rPr lang="en-US" altLang="zh-CN" sz="1600" b="1" dirty="0">
                <a:ea typeface="宋体" panose="02010600030101010101" pitchFamily="2" charset="-122"/>
              </a:rPr>
              <a:t>PQ</a:t>
            </a:r>
            <a:r>
              <a:rPr lang="zh-CN" altLang="en-US" sz="1600" b="1" dirty="0">
                <a:ea typeface="宋体" panose="02010600030101010101" pitchFamily="2" charset="-122"/>
              </a:rPr>
              <a:t>认证？</a:t>
            </a:r>
            <a:r>
              <a:rPr lang="zh-CN" altLang="en-US" sz="1600" dirty="0">
                <a:ea typeface="宋体" panose="02010600030101010101" pitchFamily="2" charset="-122"/>
              </a:rPr>
              <a:t>在</a:t>
            </a:r>
            <a:r>
              <a:rPr lang="en-US" altLang="zh-CN" sz="1600" dirty="0">
                <a:ea typeface="宋体" panose="02010600030101010101" pitchFamily="2" charset="-122"/>
              </a:rPr>
              <a:t>WHO</a:t>
            </a:r>
            <a:r>
              <a:rPr lang="zh-CN" altLang="en-US" sz="1600" dirty="0">
                <a:ea typeface="宋体" panose="02010600030101010101" pitchFamily="2" charset="-122"/>
              </a:rPr>
              <a:t>认证药品范围内的任何成品药或者成品药配料的生产厂家都可以向</a:t>
            </a:r>
            <a:r>
              <a:rPr lang="en-US" altLang="zh-CN" sz="1600" dirty="0">
                <a:ea typeface="宋体" panose="02010600030101010101" pitchFamily="2" charset="-122"/>
              </a:rPr>
              <a:t>WHO</a:t>
            </a:r>
            <a:r>
              <a:rPr lang="zh-CN" altLang="en-US" sz="1600" dirty="0">
                <a:ea typeface="宋体" panose="02010600030101010101" pitchFamily="2" charset="-122"/>
              </a:rPr>
              <a:t>申请</a:t>
            </a:r>
            <a:r>
              <a:rPr lang="en-US" altLang="zh-CN" sz="1600" dirty="0">
                <a:ea typeface="宋体" panose="02010600030101010101" pitchFamily="2" charset="-122"/>
              </a:rPr>
              <a:t>PQ</a:t>
            </a:r>
            <a:r>
              <a:rPr lang="zh-CN" altLang="en-US" sz="1600" dirty="0">
                <a:ea typeface="宋体" panose="02010600030101010101" pitchFamily="2" charset="-122"/>
              </a:rPr>
              <a:t>认证。</a:t>
            </a:r>
            <a:endParaRPr lang="en-US" altLang="zh-CN" sz="1600" dirty="0">
              <a:ea typeface="宋体" panose="02010600030101010101" pitchFamily="2" charset="-122"/>
            </a:endParaRPr>
          </a:p>
          <a:p>
            <a:pPr>
              <a:lnSpc>
                <a:spcPct val="150000"/>
              </a:lnSpc>
            </a:pPr>
            <a:r>
              <a:rPr lang="zh-CN" altLang="en-US" sz="1600" b="1" dirty="0">
                <a:ea typeface="宋体" panose="02010600030101010101" pitchFamily="2" charset="-122"/>
              </a:rPr>
              <a:t>申请</a:t>
            </a:r>
            <a:r>
              <a:rPr lang="en-US" altLang="zh-CN" sz="1600" b="1" dirty="0">
                <a:ea typeface="宋体" panose="02010600030101010101" pitchFamily="2" charset="-122"/>
              </a:rPr>
              <a:t>PQ</a:t>
            </a:r>
            <a:r>
              <a:rPr lang="zh-CN" altLang="en-US" sz="1600" b="1" dirty="0">
                <a:ea typeface="宋体" panose="02010600030101010101" pitchFamily="2" charset="-122"/>
              </a:rPr>
              <a:t>认证的程序是什么？</a:t>
            </a:r>
            <a:endParaRPr lang="en-US" altLang="en-US" sz="1600" dirty="0"/>
          </a:p>
          <a:p>
            <a:pPr>
              <a:lnSpc>
                <a:spcPct val="150000"/>
              </a:lnSpc>
              <a:buAutoNum type="arabicPeriod"/>
            </a:pPr>
            <a:r>
              <a:rPr lang="zh-CN" altLang="en-US" sz="1600" dirty="0">
                <a:ea typeface="宋体" panose="02010600030101010101" pitchFamily="2" charset="-122"/>
              </a:rPr>
              <a:t>生产厂家首先要确认其申请</a:t>
            </a:r>
            <a:r>
              <a:rPr lang="en-US" altLang="zh-CN" sz="1600" dirty="0">
                <a:ea typeface="宋体" panose="02010600030101010101" pitchFamily="2" charset="-122"/>
              </a:rPr>
              <a:t>PQ</a:t>
            </a:r>
            <a:r>
              <a:rPr lang="zh-CN" altLang="en-US" sz="1600" dirty="0">
                <a:ea typeface="宋体" panose="02010600030101010101" pitchFamily="2" charset="-122"/>
              </a:rPr>
              <a:t>认证的药品在</a:t>
            </a:r>
            <a:r>
              <a:rPr lang="en-US" altLang="zh-CN" sz="1600" dirty="0">
                <a:ea typeface="宋体" panose="02010600030101010101" pitchFamily="2" charset="-122"/>
              </a:rPr>
              <a:t>WHO</a:t>
            </a:r>
            <a:r>
              <a:rPr lang="zh-CN" altLang="en-US" sz="1600" dirty="0">
                <a:ea typeface="宋体" panose="02010600030101010101" pitchFamily="2" charset="-122"/>
              </a:rPr>
              <a:t>的认证药品范围内。</a:t>
            </a:r>
            <a:endParaRPr lang="en-US" altLang="zh-CN" sz="1600" dirty="0">
              <a:ea typeface="宋体" panose="02010600030101010101" pitchFamily="2" charset="-122"/>
            </a:endParaRPr>
          </a:p>
          <a:p>
            <a:pPr>
              <a:lnSpc>
                <a:spcPct val="150000"/>
              </a:lnSpc>
              <a:buAutoNum type="arabicPeriod"/>
            </a:pPr>
            <a:r>
              <a:rPr lang="zh-CN" altLang="en-US" sz="1600" dirty="0">
                <a:ea typeface="宋体" panose="02010600030101010101" pitchFamily="2" charset="-122"/>
              </a:rPr>
              <a:t>生产厂家根据</a:t>
            </a:r>
            <a:r>
              <a:rPr lang="en-US" altLang="zh-CN" sz="1600" dirty="0">
                <a:ea typeface="宋体" panose="02010600030101010101" pitchFamily="2" charset="-122"/>
              </a:rPr>
              <a:t>WHO</a:t>
            </a:r>
            <a:r>
              <a:rPr lang="zh-CN" altLang="en-US" sz="1600" dirty="0">
                <a:ea typeface="宋体" panose="02010600030101010101" pitchFamily="2" charset="-122"/>
              </a:rPr>
              <a:t>“参与意向”文件中的要求提交申请文件。</a:t>
            </a:r>
            <a:endParaRPr lang="en-US" altLang="zh-CN" sz="1600" dirty="0">
              <a:ea typeface="宋体" panose="02010600030101010101" pitchFamily="2" charset="-122"/>
            </a:endParaRPr>
          </a:p>
          <a:p>
            <a:pPr>
              <a:lnSpc>
                <a:spcPct val="150000"/>
              </a:lnSpc>
              <a:buAutoNum type="arabicPeriod"/>
            </a:pPr>
            <a:r>
              <a:rPr lang="en-US" altLang="zh-CN" sz="1600" dirty="0">
                <a:ea typeface="宋体" panose="02010600030101010101" pitchFamily="2" charset="-122"/>
              </a:rPr>
              <a:t>WHO</a:t>
            </a:r>
            <a:r>
              <a:rPr lang="zh-CN" altLang="en-US" sz="1600" dirty="0">
                <a:ea typeface="宋体" panose="02010600030101010101" pitchFamily="2" charset="-122"/>
              </a:rPr>
              <a:t>根据内部制定的评审标准对厂家提交</a:t>
            </a:r>
            <a:r>
              <a:rPr lang="en-US" altLang="zh-CN" sz="1600" dirty="0">
                <a:ea typeface="宋体" panose="02010600030101010101" pitchFamily="2" charset="-122"/>
              </a:rPr>
              <a:t>PQ</a:t>
            </a:r>
            <a:r>
              <a:rPr lang="zh-CN" altLang="en-US" sz="1600" dirty="0">
                <a:ea typeface="宋体" panose="02010600030101010101" pitchFamily="2" charset="-122"/>
              </a:rPr>
              <a:t>认证信息进行筛选。通过初筛后，</a:t>
            </a:r>
            <a:r>
              <a:rPr lang="en-US" altLang="zh-CN" sz="1600" dirty="0">
                <a:ea typeface="宋体" panose="02010600030101010101" pitchFamily="2" charset="-122"/>
              </a:rPr>
              <a:t>WHO</a:t>
            </a:r>
            <a:r>
              <a:rPr lang="zh-CN" altLang="en-US" sz="1600" dirty="0">
                <a:ea typeface="宋体" panose="02010600030101010101" pitchFamily="2" charset="-122"/>
              </a:rPr>
              <a:t>会给申请</a:t>
            </a:r>
            <a:r>
              <a:rPr lang="en-US" altLang="zh-CN" sz="1600" dirty="0">
                <a:ea typeface="宋体" panose="02010600030101010101" pitchFamily="2" charset="-122"/>
              </a:rPr>
              <a:t>PQ</a:t>
            </a:r>
            <a:r>
              <a:rPr lang="zh-CN" altLang="en-US" sz="1600" dirty="0">
                <a:ea typeface="宋体" panose="02010600030101010101" pitchFamily="2" charset="-122"/>
              </a:rPr>
              <a:t>认证的产品指定一个参考号码并对该产品再进行完整评估。在初筛的过程中，</a:t>
            </a:r>
            <a:r>
              <a:rPr lang="en-US" altLang="zh-CN" sz="1600" dirty="0">
                <a:ea typeface="宋体" panose="02010600030101010101" pitchFamily="2" charset="-122"/>
              </a:rPr>
              <a:t>WHO</a:t>
            </a:r>
            <a:r>
              <a:rPr lang="zh-CN" altLang="en-US" sz="1600" dirty="0">
                <a:ea typeface="宋体" panose="02010600030101010101" pitchFamily="2" charset="-122"/>
              </a:rPr>
              <a:t>可能要求生产厂家提供补充信息。</a:t>
            </a:r>
            <a:endParaRPr lang="en-US" altLang="zh-CN" sz="1600" dirty="0">
              <a:ea typeface="宋体" panose="02010600030101010101" pitchFamily="2" charset="-122"/>
            </a:endParaRPr>
          </a:p>
          <a:p>
            <a:pPr>
              <a:lnSpc>
                <a:spcPct val="150000"/>
              </a:lnSpc>
              <a:buAutoNum type="arabicPeriod"/>
            </a:pPr>
            <a:r>
              <a:rPr lang="zh-CN" altLang="en-US" sz="1600" dirty="0">
                <a:ea typeface="宋体" panose="02010600030101010101" pitchFamily="2" charset="-122"/>
              </a:rPr>
              <a:t>如果申请</a:t>
            </a:r>
            <a:r>
              <a:rPr lang="en-US" altLang="zh-CN" sz="1600" dirty="0">
                <a:ea typeface="宋体" panose="02010600030101010101" pitchFamily="2" charset="-122"/>
              </a:rPr>
              <a:t>PQ</a:t>
            </a:r>
            <a:r>
              <a:rPr lang="zh-CN" altLang="en-US" sz="1600" dirty="0">
                <a:ea typeface="宋体" panose="02010600030101010101" pitchFamily="2" charset="-122"/>
              </a:rPr>
              <a:t>认证的成品药或者成品药配料已经获得严格的监管权力机构（</a:t>
            </a:r>
            <a:r>
              <a:rPr lang="en-US" altLang="zh-CN" sz="1600" dirty="0">
                <a:ea typeface="宋体" panose="02010600030101010101" pitchFamily="2" charset="-122"/>
              </a:rPr>
              <a:t>SRA</a:t>
            </a:r>
            <a:r>
              <a:rPr lang="zh-CN" altLang="en-US" sz="1600" dirty="0">
                <a:ea typeface="宋体" panose="02010600030101010101" pitchFamily="2" charset="-122"/>
              </a:rPr>
              <a:t>）的批准，则生产厂家在</a:t>
            </a:r>
            <a:r>
              <a:rPr lang="en-US" altLang="zh-CN" sz="1600" dirty="0">
                <a:ea typeface="宋体" panose="02010600030101010101" pitchFamily="2" charset="-122"/>
              </a:rPr>
              <a:t>PQ</a:t>
            </a:r>
            <a:r>
              <a:rPr lang="zh-CN" altLang="en-US" sz="1600" dirty="0">
                <a:ea typeface="宋体" panose="02010600030101010101" pitchFamily="2" charset="-122"/>
              </a:rPr>
              <a:t>认证时可以申请简短程序。</a:t>
            </a:r>
            <a:endParaRPr lang="en-US" altLang="zh-CN" sz="1600" dirty="0">
              <a:ea typeface="宋体" panose="02010600030101010101" pitchFamily="2" charset="-122"/>
            </a:endParaRPr>
          </a:p>
          <a:p>
            <a:pPr>
              <a:lnSpc>
                <a:spcPct val="150000"/>
              </a:lnSpc>
            </a:pPr>
            <a:r>
              <a:rPr lang="zh-CN" altLang="en-US" sz="1600" dirty="0">
                <a:ea typeface="宋体" panose="02010600030101010101" pitchFamily="2" charset="-122"/>
              </a:rPr>
              <a:t>更多信息请参考：</a:t>
            </a:r>
            <a:r>
              <a:rPr lang="en-US" altLang="zh-CN" sz="1600" u="sng" dirty="0">
                <a:solidFill>
                  <a:srgbClr val="0066FF"/>
                </a:solidFill>
                <a:ea typeface="宋体" panose="02010600030101010101" pitchFamily="2" charset="-122"/>
              </a:rPr>
              <a:t>https://extranet.who.int/prequal/content/prequalification-procedures-and-fees-0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noFill/>
          <a:ln>
            <a:noFill/>
          </a:ln>
        </p:spPr>
        <p:txBody>
          <a:bodyPr/>
          <a:lstStyle/>
          <a:p>
            <a:r>
              <a:rPr lang="en-US" altLang="en-US" sz="2800" dirty="0"/>
              <a:t>WHO PQ </a:t>
            </a:r>
            <a:r>
              <a:rPr lang="zh-CN" altLang="en-US" sz="2800" dirty="0">
                <a:ea typeface="黑体" panose="02010609060101010101" pitchFamily="49" charset="-122"/>
              </a:rPr>
              <a:t>认证</a:t>
            </a:r>
            <a:r>
              <a:rPr lang="en-US" altLang="zh-CN" sz="2800" dirty="0">
                <a:ea typeface="黑体" panose="02010609060101010101" pitchFamily="49" charset="-122"/>
              </a:rPr>
              <a:t/>
            </a:r>
            <a:br>
              <a:rPr lang="en-US" altLang="zh-CN" sz="2800" dirty="0">
                <a:ea typeface="黑体" panose="02010609060101010101" pitchFamily="49" charset="-122"/>
              </a:rPr>
            </a:br>
            <a:r>
              <a:rPr lang="en-US" altLang="zh-CN" sz="2400" dirty="0">
                <a:ea typeface="黑体" panose="02010609060101010101" pitchFamily="49" charset="-122"/>
              </a:rPr>
              <a:t>-PQ</a:t>
            </a:r>
            <a:r>
              <a:rPr lang="zh-CN" altLang="en-US" sz="2400" dirty="0">
                <a:ea typeface="黑体" panose="02010609060101010101" pitchFamily="49" charset="-122"/>
              </a:rPr>
              <a:t>认证的费用</a:t>
            </a:r>
            <a:endParaRPr lang="en-US" altLang="en-US" sz="2400" dirty="0"/>
          </a:p>
        </p:txBody>
      </p:sp>
      <p:sp>
        <p:nvSpPr>
          <p:cNvPr id="35843" name="Content Placeholder 2"/>
          <p:cNvSpPr>
            <a:spLocks noGrp="1"/>
          </p:cNvSpPr>
          <p:nvPr>
            <p:ph idx="1"/>
          </p:nvPr>
        </p:nvSpPr>
        <p:spPr>
          <a:noFill/>
          <a:ln>
            <a:noFill/>
          </a:ln>
        </p:spPr>
        <p:txBody>
          <a:bodyPr/>
          <a:lstStyle/>
          <a:p>
            <a:r>
              <a:rPr lang="zh-CN" altLang="en-US" sz="2000" dirty="0">
                <a:ea typeface="宋体" panose="02010600030101010101" pitchFamily="2" charset="-122"/>
              </a:rPr>
              <a:t>从</a:t>
            </a:r>
            <a:r>
              <a:rPr lang="en-US" altLang="zh-CN" sz="2000" dirty="0">
                <a:ea typeface="宋体" panose="02010600030101010101" pitchFamily="2" charset="-122"/>
              </a:rPr>
              <a:t>2017</a:t>
            </a:r>
            <a:r>
              <a:rPr lang="zh-CN" altLang="en-US" sz="2000" dirty="0">
                <a:ea typeface="宋体" panose="02010600030101010101" pitchFamily="2" charset="-122"/>
              </a:rPr>
              <a:t>年</a:t>
            </a:r>
            <a:r>
              <a:rPr lang="en-US" altLang="zh-CN" sz="2000" dirty="0">
                <a:ea typeface="宋体" panose="02010600030101010101" pitchFamily="2" charset="-122"/>
              </a:rPr>
              <a:t>1</a:t>
            </a:r>
            <a:r>
              <a:rPr lang="zh-CN" altLang="en-US" sz="2000" dirty="0">
                <a:ea typeface="宋体" panose="02010600030101010101" pitchFamily="2" charset="-122"/>
              </a:rPr>
              <a:t>月</a:t>
            </a:r>
            <a:r>
              <a:rPr lang="en-US" altLang="zh-CN" sz="2000" dirty="0">
                <a:ea typeface="宋体" panose="02010600030101010101" pitchFamily="2" charset="-122"/>
              </a:rPr>
              <a:t>1</a:t>
            </a:r>
            <a:r>
              <a:rPr lang="zh-CN" altLang="en-US" sz="2000" dirty="0">
                <a:ea typeface="宋体" panose="02010600030101010101" pitchFamily="2" charset="-122"/>
              </a:rPr>
              <a:t>日开始，</a:t>
            </a:r>
            <a:r>
              <a:rPr lang="en-US" altLang="zh-CN" sz="2000" dirty="0">
                <a:ea typeface="宋体" panose="02010600030101010101" pitchFamily="2" charset="-122"/>
              </a:rPr>
              <a:t>WHO PQ</a:t>
            </a:r>
            <a:r>
              <a:rPr lang="zh-CN" altLang="en-US" sz="2000" dirty="0">
                <a:ea typeface="宋体" panose="02010600030101010101" pitchFamily="2" charset="-122"/>
              </a:rPr>
              <a:t>认证执行新的收费标准。如下表：</a:t>
            </a:r>
            <a:endParaRPr lang="en-US" altLang="zh-CN" sz="2000" dirty="0">
              <a:ea typeface="宋体" panose="02010600030101010101" pitchFamily="2" charset="-122"/>
            </a:endParaRPr>
          </a:p>
          <a:p>
            <a:endParaRPr lang="en-US" altLang="zh-CN" sz="2000" dirty="0">
              <a:ea typeface="宋体" panose="02010600030101010101" pitchFamily="2" charset="-122"/>
            </a:endParaRPr>
          </a:p>
          <a:p>
            <a:endParaRPr lang="en-US" altLang="zh-CN" sz="2000" dirty="0">
              <a:ea typeface="宋体" panose="02010600030101010101" pitchFamily="2" charset="-122"/>
            </a:endParaRPr>
          </a:p>
          <a:p>
            <a:endParaRPr lang="en-US" altLang="zh-CN" sz="2000" dirty="0">
              <a:ea typeface="宋体" panose="02010600030101010101" pitchFamily="2" charset="-122"/>
            </a:endParaRPr>
          </a:p>
          <a:p>
            <a:endParaRPr lang="en-US" altLang="zh-CN" dirty="0">
              <a:ea typeface="宋体" panose="02010600030101010101" pitchFamily="2" charset="-122"/>
            </a:endParaRPr>
          </a:p>
          <a:p>
            <a:endParaRPr lang="en-US" altLang="zh-CN" dirty="0">
              <a:ea typeface="宋体" panose="02010600030101010101" pitchFamily="2" charset="-122"/>
            </a:endParaRPr>
          </a:p>
          <a:p>
            <a:endParaRPr lang="en-US" altLang="zh-CN" dirty="0">
              <a:ea typeface="宋体" panose="02010600030101010101" pitchFamily="2" charset="-122"/>
            </a:endParaRPr>
          </a:p>
          <a:p>
            <a:endParaRPr lang="en-US" altLang="zh-CN" dirty="0">
              <a:ea typeface="宋体" panose="02010600030101010101" pitchFamily="2" charset="-122"/>
            </a:endParaRPr>
          </a:p>
          <a:p>
            <a:endParaRPr lang="en-US" altLang="zh-CN" dirty="0">
              <a:ea typeface="宋体" panose="02010600030101010101" pitchFamily="2" charset="-122"/>
            </a:endParaRPr>
          </a:p>
          <a:p>
            <a:r>
              <a:rPr lang="zh-CN" altLang="en-US" sz="1800" dirty="0">
                <a:ea typeface="宋体" panose="02010600030101010101" pitchFamily="2" charset="-122"/>
              </a:rPr>
              <a:t>更多信息请参考：</a:t>
            </a:r>
            <a:r>
              <a:rPr lang="en-US" altLang="zh-CN" sz="1800" u="sng" dirty="0">
                <a:solidFill>
                  <a:srgbClr val="0066FF"/>
                </a:solidFill>
                <a:ea typeface="宋体" panose="02010600030101010101" pitchFamily="2" charset="-122"/>
              </a:rPr>
              <a:t>https://extranet.who.int/prequal/content/prequalification-procedures-and-fees-0</a:t>
            </a:r>
            <a:endParaRPr lang="en-US" altLang="en-US" sz="1800" u="sng" dirty="0">
              <a:solidFill>
                <a:srgbClr val="0066FF"/>
              </a:solidFill>
            </a:endParaRPr>
          </a:p>
        </p:txBody>
      </p:sp>
      <p:pic>
        <p:nvPicPr>
          <p:cNvPr id="35844" name="Picture 4"/>
          <p:cNvPicPr>
            <a:picLocks noChangeAspect="1"/>
          </p:cNvPicPr>
          <p:nvPr/>
        </p:nvPicPr>
        <p:blipFill>
          <a:blip r:embed="rId2"/>
          <a:stretch>
            <a:fillRect/>
          </a:stretch>
        </p:blipFill>
        <p:spPr>
          <a:xfrm>
            <a:off x="762000" y="1905000"/>
            <a:ext cx="7391400" cy="4114800"/>
          </a:xfrm>
          <a:prstGeom prst="rect">
            <a:avLst/>
          </a:prstGeom>
          <a:noFill/>
          <a:ln w="9525">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noFill/>
          <a:ln>
            <a:noFill/>
          </a:ln>
        </p:spPr>
        <p:txBody>
          <a:bodyPr/>
          <a:lstStyle/>
          <a:p>
            <a:r>
              <a:rPr lang="en-US" altLang="en-US" sz="2800" dirty="0">
                <a:latin typeface="+mj-lt"/>
                <a:cs typeface="+mj-cs"/>
              </a:rPr>
              <a:t>WHO PQ </a:t>
            </a:r>
            <a:r>
              <a:rPr lang="zh-CN" altLang="en-US" sz="2800" dirty="0">
                <a:latin typeface="+mj-lt"/>
                <a:ea typeface="黑体" panose="02010609060101010101" pitchFamily="49" charset="-122"/>
                <a:cs typeface="+mj-cs"/>
              </a:rPr>
              <a:t>认证</a:t>
            </a:r>
            <a:r>
              <a:rPr lang="en-US" altLang="zh-CN" sz="2800" dirty="0">
                <a:latin typeface="+mj-lt"/>
                <a:ea typeface="黑体" panose="02010609060101010101" pitchFamily="49" charset="-122"/>
                <a:cs typeface="+mj-cs"/>
              </a:rPr>
              <a:t/>
            </a:r>
            <a:br>
              <a:rPr lang="en-US" altLang="zh-CN" sz="2800" dirty="0">
                <a:latin typeface="+mj-lt"/>
                <a:ea typeface="黑体" panose="02010609060101010101" pitchFamily="49" charset="-122"/>
                <a:cs typeface="+mj-cs"/>
              </a:rPr>
            </a:br>
            <a:r>
              <a:rPr lang="en-US" altLang="zh-CN" sz="2400" dirty="0">
                <a:latin typeface="+mj-lt"/>
                <a:ea typeface="黑体" panose="02010609060101010101" pitchFamily="49" charset="-122"/>
                <a:cs typeface="+mj-cs"/>
              </a:rPr>
              <a:t>-PQ</a:t>
            </a:r>
            <a:r>
              <a:rPr lang="zh-CN" altLang="en-US" sz="2400" dirty="0">
                <a:latin typeface="+mj-lt"/>
                <a:ea typeface="黑体" panose="02010609060101010101" pitchFamily="49" charset="-122"/>
                <a:cs typeface="+mj-cs"/>
              </a:rPr>
              <a:t>认证的重要信息</a:t>
            </a:r>
            <a:endParaRPr lang="en-US" altLang="en-US" sz="2400" dirty="0">
              <a:latin typeface="+mj-lt"/>
              <a:cs typeface="+mj-cs"/>
            </a:endParaRPr>
          </a:p>
        </p:txBody>
      </p:sp>
      <p:sp>
        <p:nvSpPr>
          <p:cNvPr id="36867" name="Text Placeholder 4"/>
          <p:cNvSpPr>
            <a:spLocks noGrp="1"/>
          </p:cNvSpPr>
          <p:nvPr>
            <p:ph type="body" idx="1"/>
          </p:nvPr>
        </p:nvSpPr>
        <p:spPr>
          <a:noFill/>
          <a:ln>
            <a:noFill/>
          </a:ln>
        </p:spPr>
        <p:txBody>
          <a:bodyPr anchor="b"/>
          <a:lstStyle/>
          <a:p>
            <a:r>
              <a:rPr lang="en-US" altLang="zh-CN" sz="2000" dirty="0">
                <a:latin typeface="+mn-lt"/>
                <a:ea typeface="宋体" panose="02010600030101010101" pitchFamily="2" charset="-122"/>
                <a:cs typeface="+mn-cs"/>
              </a:rPr>
              <a:t>2017</a:t>
            </a:r>
            <a:r>
              <a:rPr lang="zh-CN" altLang="en-US" sz="2000" dirty="0">
                <a:latin typeface="+mn-lt"/>
                <a:ea typeface="宋体" panose="02010600030101010101" pitchFamily="2" charset="-122"/>
                <a:cs typeface="+mn-cs"/>
              </a:rPr>
              <a:t>年</a:t>
            </a:r>
            <a:r>
              <a:rPr lang="en-US" altLang="zh-CN" sz="2000" dirty="0">
                <a:latin typeface="+mn-lt"/>
                <a:ea typeface="宋体" panose="02010600030101010101" pitchFamily="2" charset="-122"/>
                <a:cs typeface="+mn-cs"/>
              </a:rPr>
              <a:t>PQ</a:t>
            </a:r>
            <a:r>
              <a:rPr lang="zh-CN" altLang="en-US" sz="2000" dirty="0">
                <a:latin typeface="+mn-lt"/>
                <a:ea typeface="宋体" panose="02010600030101010101" pitchFamily="2" charset="-122"/>
                <a:cs typeface="+mn-cs"/>
              </a:rPr>
              <a:t>认证申请评估时间表</a:t>
            </a:r>
            <a:endParaRPr lang="en-US" altLang="en-US" sz="2000" dirty="0">
              <a:latin typeface="+mn-lt"/>
              <a:ea typeface="+mn-ea"/>
              <a:cs typeface="+mn-cs"/>
            </a:endParaRPr>
          </a:p>
        </p:txBody>
      </p:sp>
      <p:pic>
        <p:nvPicPr>
          <p:cNvPr id="36868" name="Content Placeholder 3"/>
          <p:cNvPicPr>
            <a:picLocks noGrp="1"/>
          </p:cNvPicPr>
          <p:nvPr>
            <p:ph sz="half" idx="2"/>
          </p:nvPr>
        </p:nvPicPr>
        <p:blipFill>
          <a:blip r:embed="rId2"/>
          <a:stretch>
            <a:fillRect/>
          </a:stretch>
        </p:blipFill>
        <p:spPr>
          <a:xfrm>
            <a:off x="533400" y="2174875"/>
            <a:ext cx="3581400" cy="4454525"/>
          </a:xfrm>
          <a:noFill/>
          <a:ln>
            <a:noFill/>
          </a:ln>
        </p:spPr>
      </p:pic>
      <p:sp>
        <p:nvSpPr>
          <p:cNvPr id="36869" name="Text Placeholder 9"/>
          <p:cNvSpPr>
            <a:spLocks noGrp="1"/>
          </p:cNvSpPr>
          <p:nvPr>
            <p:ph type="body" sz="quarter" idx="3"/>
          </p:nvPr>
        </p:nvSpPr>
        <p:spPr>
          <a:xfrm>
            <a:off x="4572000" y="1752600"/>
            <a:ext cx="4041775" cy="639763"/>
          </a:xfrm>
          <a:noFill/>
          <a:ln>
            <a:noFill/>
          </a:ln>
        </p:spPr>
        <p:txBody>
          <a:bodyPr anchor="b"/>
          <a:lstStyle/>
          <a:p>
            <a:r>
              <a:rPr lang="zh-CN" altLang="en-US" sz="2000" dirty="0">
                <a:latin typeface="+mn-lt"/>
                <a:ea typeface="宋体" panose="02010600030101010101" pitchFamily="2" charset="-122"/>
                <a:cs typeface="+mn-cs"/>
              </a:rPr>
              <a:t>已经通过</a:t>
            </a:r>
            <a:r>
              <a:rPr lang="en-US" altLang="zh-CN" sz="2000" dirty="0">
                <a:latin typeface="+mn-lt"/>
                <a:ea typeface="宋体" panose="02010600030101010101" pitchFamily="2" charset="-122"/>
                <a:cs typeface="+mn-cs"/>
              </a:rPr>
              <a:t>PQ</a:t>
            </a:r>
            <a:r>
              <a:rPr lang="zh-CN" altLang="en-US" sz="2000" dirty="0">
                <a:latin typeface="+mn-lt"/>
                <a:ea typeface="宋体" panose="02010600030101010101" pitchFamily="2" charset="-122"/>
                <a:cs typeface="+mn-cs"/>
              </a:rPr>
              <a:t>认证</a:t>
            </a:r>
            <a:r>
              <a:rPr lang="en-US" altLang="zh-CN" sz="2000" dirty="0">
                <a:latin typeface="+mn-lt"/>
                <a:ea typeface="宋体" panose="02010600030101010101" pitchFamily="2" charset="-122"/>
                <a:cs typeface="+mn-cs"/>
              </a:rPr>
              <a:t>/</a:t>
            </a:r>
            <a:r>
              <a:rPr lang="zh-CN" altLang="en-US" sz="2000" dirty="0">
                <a:latin typeface="+mn-lt"/>
                <a:ea typeface="宋体" panose="02010600030101010101" pitchFamily="2" charset="-122"/>
                <a:cs typeface="+mn-cs"/>
              </a:rPr>
              <a:t>正在进行</a:t>
            </a:r>
            <a:r>
              <a:rPr lang="en-US" altLang="zh-CN" sz="2000" dirty="0">
                <a:latin typeface="+mn-lt"/>
                <a:ea typeface="宋体" panose="02010600030101010101" pitchFamily="2" charset="-122"/>
                <a:cs typeface="+mn-cs"/>
              </a:rPr>
              <a:t>PO</a:t>
            </a:r>
            <a:r>
              <a:rPr lang="zh-CN" altLang="en-US" sz="2000" dirty="0">
                <a:latin typeface="+mn-lt"/>
                <a:ea typeface="宋体" panose="02010600030101010101" pitchFamily="2" charset="-122"/>
                <a:cs typeface="+mn-cs"/>
              </a:rPr>
              <a:t>认证的产品信息</a:t>
            </a:r>
            <a:endParaRPr lang="en-US" altLang="en-US" sz="2000" dirty="0">
              <a:latin typeface="+mn-lt"/>
              <a:ea typeface="+mn-ea"/>
              <a:cs typeface="+mn-cs"/>
            </a:endParaRPr>
          </a:p>
        </p:txBody>
      </p:sp>
      <p:sp>
        <p:nvSpPr>
          <p:cNvPr id="36870" name="Content Placeholder 10"/>
          <p:cNvSpPr>
            <a:spLocks noGrp="1"/>
          </p:cNvSpPr>
          <p:nvPr>
            <p:ph sz="quarter" idx="4"/>
          </p:nvPr>
        </p:nvSpPr>
        <p:spPr>
          <a:xfrm>
            <a:off x="4606925" y="2392363"/>
            <a:ext cx="4041775" cy="3951287"/>
          </a:xfrm>
          <a:noFill/>
          <a:ln>
            <a:noFill/>
          </a:ln>
        </p:spPr>
        <p:txBody>
          <a:bodyPr/>
          <a:lstStyle/>
          <a:p>
            <a:r>
              <a:rPr lang="zh-CN" altLang="en-US" sz="2000" dirty="0">
                <a:latin typeface="+mn-lt"/>
                <a:ea typeface="宋体" panose="02010600030101010101" pitchFamily="2" charset="-122"/>
                <a:cs typeface="+mn-cs"/>
              </a:rPr>
              <a:t>请参考附件</a:t>
            </a:r>
            <a:r>
              <a:rPr lang="en-US" altLang="zh-CN" sz="2000" dirty="0">
                <a:latin typeface="+mn-lt"/>
                <a:ea typeface="宋体" panose="02010600030101010101" pitchFamily="2" charset="-122"/>
                <a:cs typeface="+mn-cs"/>
              </a:rPr>
              <a:t>2</a:t>
            </a:r>
            <a:r>
              <a:rPr lang="zh-CN" altLang="en-US" sz="2000" dirty="0">
                <a:latin typeface="+mn-lt"/>
                <a:ea typeface="宋体" panose="02010600030101010101" pitchFamily="2" charset="-122"/>
                <a:cs typeface="+mn-cs"/>
              </a:rPr>
              <a:t>：已经通过</a:t>
            </a:r>
            <a:r>
              <a:rPr lang="en-US" altLang="zh-CN" sz="2000" dirty="0">
                <a:latin typeface="+mn-lt"/>
                <a:ea typeface="宋体" panose="02010600030101010101" pitchFamily="2" charset="-122"/>
                <a:cs typeface="+mn-cs"/>
              </a:rPr>
              <a:t>WHO PQ</a:t>
            </a:r>
            <a:r>
              <a:rPr lang="zh-CN" altLang="en-US" sz="2000" dirty="0">
                <a:latin typeface="+mn-lt"/>
                <a:ea typeface="宋体" panose="02010600030101010101" pitchFamily="2" charset="-122"/>
                <a:cs typeface="+mn-cs"/>
              </a:rPr>
              <a:t>认证</a:t>
            </a:r>
            <a:r>
              <a:rPr lang="en-US" altLang="zh-CN" sz="2000" dirty="0">
                <a:latin typeface="+mn-lt"/>
                <a:ea typeface="宋体" panose="02010600030101010101" pitchFamily="2" charset="-122"/>
                <a:cs typeface="+mn-cs"/>
              </a:rPr>
              <a:t>/</a:t>
            </a:r>
            <a:r>
              <a:rPr lang="zh-CN" altLang="en-US" sz="2000" dirty="0">
                <a:latin typeface="+mn-lt"/>
                <a:ea typeface="宋体" panose="02010600030101010101" pitchFamily="2" charset="-122"/>
                <a:cs typeface="+mn-cs"/>
              </a:rPr>
              <a:t>正在进行</a:t>
            </a:r>
            <a:r>
              <a:rPr lang="en-US" altLang="zh-CN" sz="2000" dirty="0">
                <a:latin typeface="+mn-lt"/>
                <a:ea typeface="宋体" panose="02010600030101010101" pitchFamily="2" charset="-122"/>
                <a:cs typeface="+mn-cs"/>
              </a:rPr>
              <a:t>PQ</a:t>
            </a:r>
            <a:r>
              <a:rPr lang="zh-CN" altLang="en-US" sz="2000" dirty="0">
                <a:latin typeface="+mn-lt"/>
                <a:ea typeface="宋体" panose="02010600030101010101" pitchFamily="2" charset="-122"/>
                <a:cs typeface="+mn-cs"/>
              </a:rPr>
              <a:t>认证的产品信息</a:t>
            </a:r>
            <a:r>
              <a:rPr lang="en-US" altLang="en-US" sz="2000" dirty="0">
                <a:latin typeface="+mn-lt"/>
                <a:ea typeface="+mn-ea"/>
                <a:cs typeface="+mn-cs"/>
              </a:rPr>
              <a:t> </a:t>
            </a:r>
            <a:r>
              <a:rPr lang="en-US" altLang="en-US" sz="2000" u="sng" dirty="0">
                <a:solidFill>
                  <a:srgbClr val="0066FF"/>
                </a:solidFill>
                <a:latin typeface="+mn-lt"/>
                <a:ea typeface="+mn-ea"/>
                <a:cs typeface="+mn-cs"/>
              </a:rPr>
              <a:t>https://extranet.who.int/prequal/content/summary-fpps-apis-invited-prequalificationprequalifiedunder-assessment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noFill/>
          <a:ln>
            <a:noFill/>
          </a:ln>
        </p:spPr>
        <p:txBody>
          <a:bodyPr/>
          <a:lstStyle/>
          <a:p>
            <a:r>
              <a:rPr lang="en-US" altLang="en-US" sz="2800" dirty="0"/>
              <a:t>WHO PQ </a:t>
            </a:r>
            <a:r>
              <a:rPr lang="zh-CN" altLang="en-US" sz="2800" dirty="0">
                <a:ea typeface="黑体" panose="02010609060101010101" pitchFamily="49" charset="-122"/>
              </a:rPr>
              <a:t>认证</a:t>
            </a:r>
            <a:r>
              <a:rPr lang="en-US" altLang="zh-CN" sz="2800" dirty="0">
                <a:ea typeface="黑体" panose="02010609060101010101" pitchFamily="49" charset="-122"/>
              </a:rPr>
              <a:t/>
            </a:r>
            <a:br>
              <a:rPr lang="en-US" altLang="zh-CN" sz="2800" dirty="0">
                <a:ea typeface="黑体" panose="02010609060101010101" pitchFamily="49" charset="-122"/>
              </a:rPr>
            </a:br>
            <a:r>
              <a:rPr lang="en-US" altLang="zh-CN" sz="2400" dirty="0">
                <a:ea typeface="黑体" panose="02010609060101010101" pitchFamily="49" charset="-122"/>
              </a:rPr>
              <a:t>-PQ</a:t>
            </a:r>
            <a:r>
              <a:rPr lang="zh-CN" altLang="en-US" sz="2400" dirty="0">
                <a:ea typeface="黑体" panose="02010609060101010101" pitchFamily="49" charset="-122"/>
              </a:rPr>
              <a:t>认证咨询方式</a:t>
            </a:r>
            <a:endParaRPr lang="en-US" altLang="en-US" sz="2400" dirty="0"/>
          </a:p>
        </p:txBody>
      </p:sp>
      <p:sp>
        <p:nvSpPr>
          <p:cNvPr id="11" name="Content Placeholder 10"/>
          <p:cNvSpPr>
            <a:spLocks noGrp="1"/>
          </p:cNvSpPr>
          <p:nvPr>
            <p:ph idx="1"/>
          </p:nvPr>
        </p:nvSpPr>
        <p:spPr/>
        <p:txBody>
          <a:bodyPr/>
          <a:lstStyle/>
          <a:p>
            <a:r>
              <a:rPr lang="zh-CN" altLang="en-US" sz="2000" dirty="0">
                <a:ea typeface="宋体" panose="02010600030101010101" pitchFamily="2" charset="-122"/>
              </a:rPr>
              <a:t>生产厂家在申请</a:t>
            </a:r>
            <a:r>
              <a:rPr lang="en-US" altLang="zh-CN" sz="2000" dirty="0">
                <a:ea typeface="宋体" panose="02010600030101010101" pitchFamily="2" charset="-122"/>
              </a:rPr>
              <a:t>PQ</a:t>
            </a:r>
            <a:r>
              <a:rPr lang="zh-CN" altLang="en-US" sz="2000" dirty="0">
                <a:ea typeface="宋体" panose="02010600030101010101" pitchFamily="2" charset="-122"/>
              </a:rPr>
              <a:t>认证过程中如果需要咨询，可以在线提交问题。</a:t>
            </a:r>
            <a:endParaRPr lang="en-US" altLang="zh-CN" sz="2000" dirty="0">
              <a:ea typeface="宋体" panose="02010600030101010101" pitchFamily="2" charset="-122"/>
            </a:endParaRPr>
          </a:p>
          <a:p>
            <a:pPr>
              <a:buNone/>
            </a:pPr>
            <a:r>
              <a:rPr lang="en-US" altLang="zh-CN" sz="2000" u="sng" dirty="0">
                <a:solidFill>
                  <a:srgbClr val="0066FF"/>
                </a:solidFill>
              </a:rPr>
              <a:t>https://extranet.who.int/prequal/content/support-manufacturers-cros-and-qcls-0</a:t>
            </a:r>
          </a:p>
          <a:p>
            <a:pPr>
              <a:buNone/>
            </a:pPr>
            <a:endParaRPr lang="en-US" altLang="zh-CN" sz="2000" u="sng" dirty="0">
              <a:solidFill>
                <a:srgbClr val="0066FF"/>
              </a:solidFill>
            </a:endParaRPr>
          </a:p>
          <a:p>
            <a:pPr>
              <a:buNone/>
            </a:pPr>
            <a:endParaRPr lang="en-US" altLang="zh-CN" sz="2000" u="sng" dirty="0">
              <a:solidFill>
                <a:srgbClr val="0066FF"/>
              </a:solidFill>
            </a:endParaRPr>
          </a:p>
          <a:p>
            <a:pPr>
              <a:buNone/>
            </a:pPr>
            <a:endParaRPr lang="en-US" altLang="zh-CN" sz="2000" u="sng" dirty="0">
              <a:solidFill>
                <a:srgbClr val="0066FF"/>
              </a:solidFill>
            </a:endParaRPr>
          </a:p>
          <a:p>
            <a:pPr>
              <a:buNone/>
            </a:pPr>
            <a:endParaRPr lang="en-US" altLang="zh-CN" sz="2000" u="sng" dirty="0">
              <a:solidFill>
                <a:srgbClr val="0066FF"/>
              </a:solidFill>
            </a:endParaRPr>
          </a:p>
          <a:p>
            <a:pPr>
              <a:buNone/>
            </a:pPr>
            <a:endParaRPr lang="en-US" altLang="zh-CN" sz="2000" u="sng" dirty="0">
              <a:solidFill>
                <a:srgbClr val="0066FF"/>
              </a:solidFill>
            </a:endParaRPr>
          </a:p>
          <a:p>
            <a:pPr>
              <a:buNone/>
            </a:pPr>
            <a:endParaRPr lang="en-US" altLang="zh-CN" sz="2000" u="sng" dirty="0">
              <a:solidFill>
                <a:srgbClr val="0066FF"/>
              </a:solidFill>
            </a:endParaRPr>
          </a:p>
          <a:p>
            <a:pPr>
              <a:buNone/>
            </a:pPr>
            <a:endParaRPr lang="en-US" altLang="zh-CN" sz="2000" u="sng" dirty="0">
              <a:solidFill>
                <a:srgbClr val="0066FF"/>
              </a:solidFill>
            </a:endParaRPr>
          </a:p>
        </p:txBody>
      </p:sp>
      <p:pic>
        <p:nvPicPr>
          <p:cNvPr id="37892" name="Picture 7" descr="C:\Users\luo.weijia\AppData\Roaming\Tencent\Users\573145004\QQ\WinTemp\RichOle\81N}H{$SG$%`]Z}9JA}0U4J.png"/>
          <p:cNvPicPr>
            <a:picLocks noChangeAspect="1"/>
          </p:cNvPicPr>
          <p:nvPr/>
        </p:nvPicPr>
        <p:blipFill>
          <a:blip r:embed="rId2"/>
          <a:stretch>
            <a:fillRect/>
          </a:stretch>
        </p:blipFill>
        <p:spPr>
          <a:xfrm>
            <a:off x="762000" y="2438400"/>
            <a:ext cx="6862763" cy="2241550"/>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33400"/>
            <a:ext cx="8229600" cy="609600"/>
          </a:xfrm>
          <a:noFill/>
          <a:ln>
            <a:noFill/>
          </a:ln>
        </p:spPr>
        <p:txBody>
          <a:bodyPr/>
          <a:lstStyle/>
          <a:p>
            <a:r>
              <a:rPr lang="zh-CN" altLang="en-US" sz="2800" b="1" dirty="0" smtClean="0">
                <a:ea typeface="宋体" panose="02010600030101010101" pitchFamily="2" charset="-122"/>
              </a:rPr>
              <a:t>联合国人口基金</a:t>
            </a:r>
            <a:r>
              <a:rPr lang="en-US" altLang="zh-CN" sz="2800" b="1" dirty="0" smtClean="0">
                <a:ea typeface="宋体" panose="02010600030101010101" pitchFamily="2" charset="-122"/>
              </a:rPr>
              <a:t>2016</a:t>
            </a:r>
            <a:r>
              <a:rPr lang="zh-CN" altLang="en-US" sz="2800" b="1" dirty="0" smtClean="0">
                <a:ea typeface="宋体" panose="02010600030101010101" pitchFamily="2" charset="-122"/>
              </a:rPr>
              <a:t>年</a:t>
            </a:r>
            <a:r>
              <a:rPr lang="zh-CN" altLang="en-US" sz="2800" b="1" dirty="0">
                <a:ea typeface="宋体" panose="02010600030101010101" pitchFamily="2" charset="-122"/>
              </a:rPr>
              <a:t>采购数</a:t>
            </a:r>
            <a:r>
              <a:rPr lang="zh-CN" altLang="en-US" sz="2800" b="1" dirty="0" smtClean="0">
                <a:ea typeface="宋体" panose="02010600030101010101" pitchFamily="2" charset="-122"/>
              </a:rPr>
              <a:t>据统计</a:t>
            </a:r>
            <a:endParaRPr lang="en-US" altLang="en-US" sz="2800" dirty="0"/>
          </a:p>
        </p:txBody>
      </p:sp>
      <p:graphicFrame>
        <p:nvGraphicFramePr>
          <p:cNvPr id="7171" name="内容占位符 7170"/>
          <p:cNvGraphicFramePr>
            <a:graphicFrameLocks noGrp="1"/>
          </p:cNvGraphicFramePr>
          <p:nvPr>
            <p:ph idx="1"/>
            <p:extLst>
              <p:ext uri="{D42A27DB-BD31-4B8C-83A1-F6EECF244321}">
                <p14:modId xmlns:p14="http://schemas.microsoft.com/office/powerpoint/2010/main" val="582674875"/>
              </p:ext>
            </p:extLst>
          </p:nvPr>
        </p:nvGraphicFramePr>
        <p:xfrm>
          <a:off x="118533" y="2000310"/>
          <a:ext cx="8932331" cy="1047690"/>
        </p:xfrm>
        <a:graphic>
          <a:graphicData uri="http://schemas.openxmlformats.org/drawingml/2006/table">
            <a:tbl>
              <a:tblPr/>
              <a:tblGrid>
                <a:gridCol w="733906">
                  <a:extLst>
                    <a:ext uri="{9D8B030D-6E8A-4147-A177-3AD203B41FA5}">
                      <a16:colId xmlns:a16="http://schemas.microsoft.com/office/drawing/2014/main" val="20000"/>
                    </a:ext>
                  </a:extLst>
                </a:gridCol>
                <a:gridCol w="733906">
                  <a:extLst>
                    <a:ext uri="{9D8B030D-6E8A-4147-A177-3AD203B41FA5}">
                      <a16:colId xmlns:a16="http://schemas.microsoft.com/office/drawing/2014/main" val="20001"/>
                    </a:ext>
                  </a:extLst>
                </a:gridCol>
                <a:gridCol w="733906">
                  <a:extLst>
                    <a:ext uri="{9D8B030D-6E8A-4147-A177-3AD203B41FA5}">
                      <a16:colId xmlns:a16="http://schemas.microsoft.com/office/drawing/2014/main" val="20002"/>
                    </a:ext>
                  </a:extLst>
                </a:gridCol>
                <a:gridCol w="733906">
                  <a:extLst>
                    <a:ext uri="{9D8B030D-6E8A-4147-A177-3AD203B41FA5}">
                      <a16:colId xmlns:a16="http://schemas.microsoft.com/office/drawing/2014/main" val="20003"/>
                    </a:ext>
                  </a:extLst>
                </a:gridCol>
                <a:gridCol w="733906">
                  <a:extLst>
                    <a:ext uri="{9D8B030D-6E8A-4147-A177-3AD203B41FA5}">
                      <a16:colId xmlns:a16="http://schemas.microsoft.com/office/drawing/2014/main" val="20004"/>
                    </a:ext>
                  </a:extLst>
                </a:gridCol>
                <a:gridCol w="733906">
                  <a:extLst>
                    <a:ext uri="{9D8B030D-6E8A-4147-A177-3AD203B41FA5}">
                      <a16:colId xmlns:a16="http://schemas.microsoft.com/office/drawing/2014/main" val="20005"/>
                    </a:ext>
                  </a:extLst>
                </a:gridCol>
                <a:gridCol w="733906">
                  <a:extLst>
                    <a:ext uri="{9D8B030D-6E8A-4147-A177-3AD203B41FA5}">
                      <a16:colId xmlns:a16="http://schemas.microsoft.com/office/drawing/2014/main" val="20006"/>
                    </a:ext>
                  </a:extLst>
                </a:gridCol>
                <a:gridCol w="733906">
                  <a:extLst>
                    <a:ext uri="{9D8B030D-6E8A-4147-A177-3AD203B41FA5}">
                      <a16:colId xmlns:a16="http://schemas.microsoft.com/office/drawing/2014/main" val="20007"/>
                    </a:ext>
                  </a:extLst>
                </a:gridCol>
                <a:gridCol w="660515">
                  <a:extLst>
                    <a:ext uri="{9D8B030D-6E8A-4147-A177-3AD203B41FA5}">
                      <a16:colId xmlns:a16="http://schemas.microsoft.com/office/drawing/2014/main" val="20008"/>
                    </a:ext>
                  </a:extLst>
                </a:gridCol>
                <a:gridCol w="682811">
                  <a:extLst>
                    <a:ext uri="{9D8B030D-6E8A-4147-A177-3AD203B41FA5}">
                      <a16:colId xmlns:a16="http://schemas.microsoft.com/office/drawing/2014/main" val="20009"/>
                    </a:ext>
                  </a:extLst>
                </a:gridCol>
                <a:gridCol w="687103">
                  <a:extLst>
                    <a:ext uri="{9D8B030D-6E8A-4147-A177-3AD203B41FA5}">
                      <a16:colId xmlns:a16="http://schemas.microsoft.com/office/drawing/2014/main" val="20010"/>
                    </a:ext>
                  </a:extLst>
                </a:gridCol>
                <a:gridCol w="1030654">
                  <a:extLst>
                    <a:ext uri="{9D8B030D-6E8A-4147-A177-3AD203B41FA5}">
                      <a16:colId xmlns:a16="http://schemas.microsoft.com/office/drawing/2014/main" val="20011"/>
                    </a:ext>
                  </a:extLst>
                </a:gridCol>
              </a:tblGrid>
              <a:tr h="6076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zh-CN" altLang="en-US" sz="1200" dirty="0" smtClean="0">
                          <a:solidFill>
                            <a:srgbClr val="000000"/>
                          </a:solidFill>
                          <a:latin typeface="Times New Roman" panose="02020603050405020304" pitchFamily="18" charset="0"/>
                          <a:ea typeface="宋体" panose="02010600030101010101" pitchFamily="2" charset="-122"/>
                        </a:rPr>
                        <a:t>计生用品</a:t>
                      </a:r>
                      <a:endParaRPr lang="zh-CN" altLang="en-US" sz="1200" dirty="0">
                        <a:latin typeface="Calibri" panose="020F0502020204030204" pitchFamily="34" charset="0"/>
                        <a:ea typeface="宋体" panose="02010600030101010101" pitchFamily="2" charset="-122"/>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D9A3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zh-CN" altLang="en-US" sz="1200" dirty="0" smtClean="0">
                          <a:latin typeface="Calibri" panose="020F0502020204030204" pitchFamily="34" charset="0"/>
                          <a:ea typeface="宋体" panose="02010600030101010101" pitchFamily="2" charset="-122"/>
                        </a:rPr>
                        <a:t>各项服务</a:t>
                      </a:r>
                      <a:endParaRPr lang="zh-CN" altLang="en-US" sz="1200" dirty="0">
                        <a:latin typeface="Calibri" panose="020F0502020204030204" pitchFamily="34" charset="0"/>
                        <a:ea typeface="宋体" panose="02010600030101010101" pitchFamily="2" charset="-122"/>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D9A3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zh-CN" altLang="en-US" sz="1200" dirty="0" smtClean="0">
                          <a:latin typeface="Calibri" panose="020F0502020204030204" pitchFamily="34" charset="0"/>
                          <a:ea typeface="宋体" panose="02010600030101010101" pitchFamily="2" charset="-122"/>
                        </a:rPr>
                        <a:t>医疗器械</a:t>
                      </a:r>
                      <a:r>
                        <a:rPr lang="en-US" altLang="zh-CN" sz="1200" dirty="0" smtClean="0">
                          <a:latin typeface="Calibri" panose="020F0502020204030204" pitchFamily="34" charset="0"/>
                          <a:ea typeface="宋体" panose="02010600030101010101" pitchFamily="2" charset="-122"/>
                        </a:rPr>
                        <a:t>/</a:t>
                      </a:r>
                      <a:r>
                        <a:rPr lang="zh-CN" altLang="en-US" sz="1200" dirty="0" smtClean="0">
                          <a:latin typeface="Calibri" panose="020F0502020204030204" pitchFamily="34" charset="0"/>
                          <a:ea typeface="宋体" panose="02010600030101010101" pitchFamily="2" charset="-122"/>
                        </a:rPr>
                        <a:t>用品</a:t>
                      </a:r>
                      <a:r>
                        <a:rPr lang="en-US" altLang="zh-CN" sz="1200" dirty="0" smtClean="0">
                          <a:latin typeface="Calibri" panose="020F0502020204030204" pitchFamily="34" charset="0"/>
                          <a:ea typeface="宋体" panose="02010600030101010101" pitchFamily="2" charset="-122"/>
                        </a:rPr>
                        <a:t>/</a:t>
                      </a:r>
                      <a:r>
                        <a:rPr lang="zh-CN" altLang="en-US" sz="1200" dirty="0" smtClean="0">
                          <a:latin typeface="Calibri" panose="020F0502020204030204" pitchFamily="34" charset="0"/>
                          <a:ea typeface="宋体" panose="02010600030101010101" pitchFamily="2" charset="-122"/>
                        </a:rPr>
                        <a:t>解剖模型</a:t>
                      </a:r>
                      <a:endParaRPr lang="zh-CN" altLang="en-US" sz="1200" dirty="0">
                        <a:latin typeface="Calibri" panose="020F0502020204030204" pitchFamily="34" charset="0"/>
                        <a:ea typeface="宋体" panose="02010600030101010101" pitchFamily="2" charset="-122"/>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D9A3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zh-CN" altLang="en-US" sz="1200" b="0" i="0" u="none" kern="1200" baseline="0" dirty="0" smtClean="0">
                          <a:solidFill>
                            <a:srgbClr val="000000"/>
                          </a:solidFill>
                          <a:latin typeface="Times New Roman" panose="02020603050405020304" pitchFamily="18" charset="0"/>
                          <a:ea typeface="+mn-ea"/>
                          <a:cs typeface="+mn-cs"/>
                        </a:rPr>
                        <a:t>专业咨询服务</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D9A3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zh-CN" altLang="en-US" sz="1200" dirty="0" smtClean="0">
                          <a:latin typeface="Calibri" panose="020F0502020204030204" pitchFamily="34" charset="0"/>
                          <a:ea typeface="宋体" panose="02010600030101010101" pitchFamily="2" charset="-122"/>
                        </a:rPr>
                        <a:t>房屋、房租、建设及改造</a:t>
                      </a:r>
                      <a:endParaRPr lang="zh-CN" altLang="en-US" sz="1200" dirty="0">
                        <a:latin typeface="Calibri" panose="020F0502020204030204" pitchFamily="34" charset="0"/>
                        <a:ea typeface="宋体" panose="02010600030101010101" pitchFamily="2" charset="-122"/>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D9A3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zh-CN" altLang="en-US" sz="1200" dirty="0" smtClean="0">
                          <a:latin typeface="Calibri" panose="020F0502020204030204" pitchFamily="34" charset="0"/>
                          <a:ea typeface="宋体" panose="02010600030101010101" pitchFamily="2" charset="-122"/>
                        </a:rPr>
                        <a:t>运输费用</a:t>
                      </a:r>
                      <a:endParaRPr lang="zh-CN" altLang="en-US" sz="1200" dirty="0">
                        <a:latin typeface="Calibri" panose="020F0502020204030204" pitchFamily="34" charset="0"/>
                        <a:ea typeface="宋体" panose="02010600030101010101" pitchFamily="2" charset="-122"/>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D9A3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zh-CN" altLang="en-US" sz="1200" dirty="0" smtClean="0">
                          <a:latin typeface="Calibri" panose="020F0502020204030204" pitchFamily="34" charset="0"/>
                          <a:ea typeface="宋体" panose="02010600030101010101" pitchFamily="2" charset="-122"/>
                        </a:rPr>
                        <a:t>药品</a:t>
                      </a:r>
                      <a:endParaRPr lang="zh-CN" altLang="en-US" sz="1200" dirty="0">
                        <a:latin typeface="Calibri" panose="020F0502020204030204" pitchFamily="34" charset="0"/>
                        <a:ea typeface="宋体" panose="02010600030101010101" pitchFamily="2" charset="-122"/>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D9A3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en-US" altLang="zh-CN" sz="1200" dirty="0" smtClean="0">
                          <a:latin typeface="Calibri" panose="020F0502020204030204" pitchFamily="34" charset="0"/>
                          <a:ea typeface="宋体" panose="02010600030101010101" pitchFamily="2" charset="-122"/>
                        </a:rPr>
                        <a:t>IT</a:t>
                      </a:r>
                      <a:r>
                        <a:rPr lang="zh-CN" altLang="en-US" sz="1200" dirty="0" smtClean="0">
                          <a:latin typeface="Calibri" panose="020F0502020204030204" pitchFamily="34" charset="0"/>
                          <a:ea typeface="宋体" panose="02010600030101010101" pitchFamily="2" charset="-122"/>
                        </a:rPr>
                        <a:t>及通讯设备</a:t>
                      </a:r>
                      <a:endParaRPr lang="zh-CN" altLang="en-US" sz="1200" dirty="0">
                        <a:latin typeface="Calibri" panose="020F0502020204030204" pitchFamily="34" charset="0"/>
                        <a:ea typeface="宋体" panose="02010600030101010101" pitchFamily="2" charset="-122"/>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D9A3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zh-CN" altLang="en-US" sz="1200" dirty="0" smtClean="0">
                          <a:latin typeface="Calibri" panose="020F0502020204030204" pitchFamily="34" charset="0"/>
                          <a:ea typeface="宋体" panose="02010600030101010101" pitchFamily="2" charset="-122"/>
                        </a:rPr>
                        <a:t>印刷品和出版物</a:t>
                      </a:r>
                      <a:endParaRPr lang="zh-CN" altLang="en-US" sz="1200" dirty="0">
                        <a:latin typeface="Calibri" panose="020F0502020204030204" pitchFamily="34" charset="0"/>
                        <a:ea typeface="宋体" panose="02010600030101010101" pitchFamily="2" charset="-122"/>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D9A3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ctr" defTabSz="914400" rtl="0" eaLnBrk="1" fontAlgn="ctr" latinLnBrk="0" hangingPunct="1">
                        <a:lnSpc>
                          <a:spcPct val="100000"/>
                        </a:lnSpc>
                        <a:spcBef>
                          <a:spcPct val="0"/>
                        </a:spcBef>
                        <a:spcAft>
                          <a:spcPct val="0"/>
                        </a:spcAft>
                        <a:buNone/>
                      </a:pPr>
                      <a:r>
                        <a:rPr lang="zh-CN" altLang="en-US" sz="1200" b="0" i="0" u="none" kern="1200" baseline="0" dirty="0" smtClean="0">
                          <a:solidFill>
                            <a:srgbClr val="000000"/>
                          </a:solidFill>
                          <a:latin typeface="Times New Roman" panose="02020603050405020304" pitchFamily="18" charset="0"/>
                          <a:ea typeface="+mn-ea"/>
                          <a:cs typeface="+mn-cs"/>
                        </a:rPr>
                        <a:t>办公设备和用品</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9A37"/>
                    </a:solidFill>
                  </a:tcPr>
                </a:tc>
                <a:tc>
                  <a:txBody>
                    <a:bodyPr/>
                    <a:lstStyle/>
                    <a:p>
                      <a:pPr marL="0" lvl="0" indent="0" algn="ctr" defTabSz="914400" rtl="0" eaLnBrk="1" fontAlgn="ctr" latinLnBrk="0" hangingPunct="1">
                        <a:lnSpc>
                          <a:spcPct val="100000"/>
                        </a:lnSpc>
                        <a:spcBef>
                          <a:spcPct val="0"/>
                        </a:spcBef>
                        <a:spcAft>
                          <a:spcPct val="0"/>
                        </a:spcAft>
                        <a:buNone/>
                      </a:pPr>
                      <a:r>
                        <a:rPr lang="zh-CN" altLang="en-US" sz="1200" b="0" i="0" u="none" kern="1200" baseline="0" dirty="0" smtClean="0">
                          <a:solidFill>
                            <a:srgbClr val="000000"/>
                          </a:solidFill>
                          <a:latin typeface="Times New Roman" panose="02020603050405020304" pitchFamily="18" charset="0"/>
                          <a:ea typeface="+mn-ea"/>
                          <a:cs typeface="+mn-cs"/>
                        </a:rPr>
                        <a:t>交通设备</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9A37"/>
                    </a:solidFill>
                  </a:tcPr>
                </a:tc>
                <a:tc>
                  <a:txBody>
                    <a:bodyPr/>
                    <a:lstStyle/>
                    <a:p>
                      <a:pPr marL="0" lvl="0" indent="0" algn="ctr" defTabSz="914400" rtl="0" eaLnBrk="1" fontAlgn="ctr" latinLnBrk="0" hangingPunct="1">
                        <a:lnSpc>
                          <a:spcPct val="100000"/>
                        </a:lnSpc>
                        <a:spcBef>
                          <a:spcPct val="0"/>
                        </a:spcBef>
                        <a:spcAft>
                          <a:spcPct val="0"/>
                        </a:spcAft>
                        <a:buNone/>
                      </a:pPr>
                      <a:r>
                        <a:rPr lang="zh-CN" altLang="en-US" sz="1200" b="0" i="0" u="none" kern="1200" baseline="0" dirty="0" smtClean="0">
                          <a:solidFill>
                            <a:srgbClr val="000000"/>
                          </a:solidFill>
                          <a:latin typeface="Times New Roman" panose="02020603050405020304" pitchFamily="18" charset="0"/>
                          <a:ea typeface="+mn-ea"/>
                          <a:cs typeface="+mn-cs"/>
                        </a:rPr>
                        <a:t>总计</a:t>
                      </a:r>
                      <a:endParaRPr lang="en-US" altLang="zh-CN" sz="1200" b="0" i="0" u="none" kern="1200" baseline="0" dirty="0" smtClean="0">
                        <a:solidFill>
                          <a:srgbClr val="000000"/>
                        </a:solidFill>
                        <a:latin typeface="Times New Roman" panose="02020603050405020304" pitchFamily="18" charset="0"/>
                        <a:ea typeface="+mn-ea"/>
                        <a:cs typeface="+mn-cs"/>
                      </a:endParaRPr>
                    </a:p>
                    <a:p>
                      <a:pPr marL="0" lvl="0" indent="0" algn="ctr" defTabSz="914400" rtl="0" eaLnBrk="1" fontAlgn="ctr" latinLnBrk="0" hangingPunct="1">
                        <a:lnSpc>
                          <a:spcPct val="100000"/>
                        </a:lnSpc>
                        <a:spcBef>
                          <a:spcPct val="0"/>
                        </a:spcBef>
                        <a:spcAft>
                          <a:spcPct val="0"/>
                        </a:spcAft>
                        <a:buNone/>
                      </a:pPr>
                      <a:r>
                        <a:rPr lang="zh-CN" altLang="en-US" sz="1200" b="0" i="0" u="none" kern="1200" baseline="0" dirty="0" smtClean="0">
                          <a:solidFill>
                            <a:srgbClr val="000000"/>
                          </a:solidFill>
                          <a:latin typeface="Times New Roman" panose="02020603050405020304" pitchFamily="18" charset="0"/>
                          <a:ea typeface="+mn-ea"/>
                          <a:cs typeface="+mn-cs"/>
                        </a:rPr>
                        <a:t>（美元）</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9A37"/>
                    </a:solidFill>
                  </a:tcPr>
                </a:tc>
                <a:extLst>
                  <a:ext uri="{0D108BD9-81ED-4DB2-BD59-A6C34878D82A}">
                    <a16:rowId xmlns:a16="http://schemas.microsoft.com/office/drawing/2014/main" val="10000"/>
                  </a:ext>
                </a:extLst>
              </a:tr>
              <a:tr h="440077">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en-US" altLang="zh-CN" sz="1200" dirty="0" smtClean="0">
                          <a:solidFill>
                            <a:srgbClr val="000000"/>
                          </a:solidFill>
                          <a:latin typeface="Times New Roman" panose="02020603050405020304" pitchFamily="18" charset="0"/>
                        </a:rPr>
                        <a:t>9</a:t>
                      </a:r>
                      <a:r>
                        <a:rPr lang="en-US" sz="1200" b="0" i="0" u="none" kern="1200" baseline="0" dirty="0" smtClean="0">
                          <a:solidFill>
                            <a:srgbClr val="000000"/>
                          </a:solidFill>
                          <a:latin typeface="Times New Roman" panose="02020603050405020304" pitchFamily="18" charset="0"/>
                          <a:ea typeface="+mn-ea"/>
                          <a:cs typeface="+mn-cs"/>
                        </a:rPr>
                        <a:t>3,679,420</a:t>
                      </a:r>
                      <a:r>
                        <a:rPr lang="en-US" altLang="zh-CN" sz="1200" b="0" i="0" u="none" kern="1200" baseline="0" dirty="0" smtClean="0">
                          <a:solidFill>
                            <a:srgbClr val="000000"/>
                          </a:solidFill>
                          <a:latin typeface="Times New Roman" panose="02020603050405020304" pitchFamily="18" charset="0"/>
                          <a:ea typeface="+mn-ea"/>
                          <a:cs typeface="+mn-cs"/>
                        </a:rPr>
                        <a:t> </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C420"/>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en-US" sz="1200" b="0" i="0" u="none" kern="1200" baseline="0" dirty="0" smtClean="0">
                          <a:solidFill>
                            <a:srgbClr val="000000"/>
                          </a:solidFill>
                          <a:latin typeface="Times New Roman" panose="02020603050405020304" pitchFamily="18" charset="0"/>
                          <a:ea typeface="+mn-ea"/>
                          <a:cs typeface="+mn-cs"/>
                        </a:rPr>
                        <a:t>44,079,444</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C420"/>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en-US" sz="1200" b="0" i="0" u="none" kern="1200" baseline="0" dirty="0" smtClean="0">
                          <a:solidFill>
                            <a:srgbClr val="000000"/>
                          </a:solidFill>
                          <a:latin typeface="Times New Roman" panose="02020603050405020304" pitchFamily="18" charset="0"/>
                          <a:ea typeface="+mn-ea"/>
                          <a:cs typeface="+mn-cs"/>
                        </a:rPr>
                        <a:t>34,911,186</a:t>
                      </a:r>
                      <a:r>
                        <a:rPr lang="en-US" altLang="zh-CN" sz="1200" dirty="0" smtClean="0">
                          <a:solidFill>
                            <a:srgbClr val="000000"/>
                          </a:solidFill>
                          <a:latin typeface="Times New Roman" panose="02020603050405020304" pitchFamily="18" charset="0"/>
                        </a:rPr>
                        <a:t> </a:t>
                      </a:r>
                      <a:endParaRPr lang="zh-CN" altLang="en-US" sz="1200" dirty="0">
                        <a:solidFill>
                          <a:srgbClr val="000000"/>
                        </a:solidFill>
                        <a:latin typeface="Calibri" panose="020F0502020204030204" pitchFamily="34" charset="0"/>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C420"/>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en-US" sz="1200" b="0" i="0" u="none" kern="1200" baseline="0" dirty="0" smtClean="0">
                          <a:solidFill>
                            <a:srgbClr val="000000"/>
                          </a:solidFill>
                          <a:latin typeface="Times New Roman" panose="02020603050405020304" pitchFamily="18" charset="0"/>
                          <a:ea typeface="+mn-ea"/>
                          <a:cs typeface="+mn-cs"/>
                        </a:rPr>
                        <a:t>27,264,661</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C420"/>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en-US" sz="1200" b="0" i="0" u="none" strike="noStrike" kern="1200" baseline="0" dirty="0" smtClean="0">
                          <a:solidFill>
                            <a:schemeClr val="tx1"/>
                          </a:solidFill>
                          <a:latin typeface="Times" pitchFamily="18" charset="0"/>
                          <a:ea typeface="+mn-ea"/>
                          <a:cs typeface="+mn-cs"/>
                        </a:rPr>
                        <a:t>17,562,546</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C420"/>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en-US" sz="1200" b="0" i="0" u="none" strike="noStrike" kern="1200" baseline="0" dirty="0" smtClean="0">
                          <a:solidFill>
                            <a:schemeClr val="tx1"/>
                          </a:solidFill>
                          <a:latin typeface="Times" pitchFamily="18" charset="0"/>
                          <a:ea typeface="+mn-ea"/>
                          <a:cs typeface="+mn-cs"/>
                        </a:rPr>
                        <a:t>15,506,212</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C420"/>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en-US" sz="1200" b="0" i="0" u="none" strike="noStrike" kern="1200" baseline="0" dirty="0" smtClean="0">
                          <a:solidFill>
                            <a:schemeClr val="tx1"/>
                          </a:solidFill>
                          <a:latin typeface="Times" pitchFamily="18" charset="0"/>
                          <a:ea typeface="+mn-ea"/>
                          <a:cs typeface="+mn-cs"/>
                        </a:rPr>
                        <a:t>11,631,013</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C420"/>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en-US" sz="1200" b="0" i="0" u="none" strike="noStrike" kern="1200" baseline="0" dirty="0" smtClean="0">
                          <a:solidFill>
                            <a:schemeClr val="tx1"/>
                          </a:solidFill>
                          <a:latin typeface="Times" pitchFamily="18" charset="0"/>
                          <a:ea typeface="+mn-ea"/>
                          <a:cs typeface="+mn-cs"/>
                        </a:rPr>
                        <a:t>11,593,587</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C420"/>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ctr" eaLnBrk="1" fontAlgn="ctr" hangingPunct="1">
                        <a:buNone/>
                      </a:pPr>
                      <a:r>
                        <a:rPr lang="en-US" sz="1200" b="0" i="0" u="none" strike="noStrike" kern="1200" baseline="0" dirty="0" smtClean="0">
                          <a:solidFill>
                            <a:schemeClr val="tx1"/>
                          </a:solidFill>
                          <a:latin typeface="Times" pitchFamily="18" charset="0"/>
                          <a:ea typeface="+mn-ea"/>
                          <a:cs typeface="+mn-cs"/>
                        </a:rPr>
                        <a:t>9,843,455</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C420"/>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ctr" defTabSz="914400" rtl="0" eaLnBrk="1" fontAlgn="ctr" latinLnBrk="0" hangingPunct="1">
                        <a:lnSpc>
                          <a:spcPct val="100000"/>
                        </a:lnSpc>
                        <a:spcBef>
                          <a:spcPct val="0"/>
                        </a:spcBef>
                        <a:spcAft>
                          <a:spcPct val="0"/>
                        </a:spcAft>
                        <a:buNone/>
                      </a:pPr>
                      <a:r>
                        <a:rPr lang="en-US" sz="1200" b="0" i="0" u="none" strike="noStrike" kern="1200" baseline="0" dirty="0" smtClean="0">
                          <a:solidFill>
                            <a:schemeClr val="tx1"/>
                          </a:solidFill>
                          <a:latin typeface="Times" pitchFamily="18" charset="0"/>
                          <a:ea typeface="+mn-ea"/>
                          <a:cs typeface="+mn-cs"/>
                        </a:rPr>
                        <a:t>7,976,433</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C420"/>
                    </a:solidFill>
                  </a:tcPr>
                </a:tc>
                <a:tc>
                  <a:txBody>
                    <a:bodyPr/>
                    <a:lstStyle/>
                    <a:p>
                      <a:pPr marL="0" lvl="0" indent="0" algn="ctr" defTabSz="914400" rtl="0" eaLnBrk="1" fontAlgn="ctr" latinLnBrk="0" hangingPunct="1">
                        <a:lnSpc>
                          <a:spcPct val="100000"/>
                        </a:lnSpc>
                        <a:spcBef>
                          <a:spcPct val="0"/>
                        </a:spcBef>
                        <a:spcAft>
                          <a:spcPct val="0"/>
                        </a:spcAft>
                        <a:buNone/>
                      </a:pPr>
                      <a:r>
                        <a:rPr lang="en-US" sz="1200" b="0" i="0" u="none" strike="noStrike" kern="1200" baseline="0" dirty="0" smtClean="0">
                          <a:solidFill>
                            <a:schemeClr val="tx1"/>
                          </a:solidFill>
                          <a:latin typeface="+mn-lt"/>
                          <a:ea typeface="+mn-ea"/>
                          <a:cs typeface="+mn-cs"/>
                        </a:rPr>
                        <a:t>7,909,195</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C420"/>
                    </a:solidFill>
                  </a:tcPr>
                </a:tc>
                <a:tc>
                  <a:txBody>
                    <a:bodyPr/>
                    <a:lstStyle/>
                    <a:p>
                      <a:pPr marL="0" lvl="0" indent="0" algn="ctr" defTabSz="914400" rtl="0" eaLnBrk="1" fontAlgn="ctr" latinLnBrk="0" hangingPunct="1">
                        <a:lnSpc>
                          <a:spcPct val="100000"/>
                        </a:lnSpc>
                        <a:spcBef>
                          <a:spcPct val="0"/>
                        </a:spcBef>
                        <a:spcAft>
                          <a:spcPct val="0"/>
                        </a:spcAft>
                        <a:buNone/>
                      </a:pPr>
                      <a:r>
                        <a:rPr lang="en-US" sz="1200" b="0" i="0" u="none" strike="noStrike" kern="1200" baseline="0" dirty="0" smtClean="0">
                          <a:solidFill>
                            <a:schemeClr val="tx1"/>
                          </a:solidFill>
                          <a:latin typeface="+mn-lt"/>
                          <a:ea typeface="+mn-ea"/>
                          <a:cs typeface="+mn-cs"/>
                        </a:rPr>
                        <a:t>281,957,153</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C420"/>
                    </a:solidFill>
                  </a:tcPr>
                </a:tc>
                <a:extLst>
                  <a:ext uri="{0D108BD9-81ED-4DB2-BD59-A6C34878D82A}">
                    <a16:rowId xmlns:a16="http://schemas.microsoft.com/office/drawing/2014/main" val="10001"/>
                  </a:ext>
                </a:extLst>
              </a:tr>
            </a:tbl>
          </a:graphicData>
        </a:graphic>
      </p:graphicFrame>
      <p:sp>
        <p:nvSpPr>
          <p:cNvPr id="7207" name="TextBox 2"/>
          <p:cNvSpPr txBox="1"/>
          <p:nvPr/>
        </p:nvSpPr>
        <p:spPr>
          <a:xfrm>
            <a:off x="152400" y="1600200"/>
            <a:ext cx="5791200" cy="400110"/>
          </a:xfrm>
          <a:prstGeom prst="rect">
            <a:avLst/>
          </a:prstGeom>
          <a:noFill/>
          <a:ln w="9525">
            <a:noFill/>
          </a:ln>
        </p:spPr>
        <p:txBody>
          <a:bodyPr wrap="square">
            <a:spAutoFit/>
          </a:bodyPr>
          <a:lstStyle/>
          <a:p>
            <a:r>
              <a:rPr lang="en-US" altLang="zh-CN" sz="2000" b="1" dirty="0" smtClean="0">
                <a:latin typeface="Times" pitchFamily="18" charset="0"/>
                <a:ea typeface="宋体" panose="02010600030101010101" pitchFamily="2" charset="-122"/>
              </a:rPr>
              <a:t>1. </a:t>
            </a:r>
            <a:r>
              <a:rPr lang="zh-CN" altLang="en-US" sz="2000" b="1" dirty="0" smtClean="0">
                <a:latin typeface="Times" pitchFamily="18" charset="0"/>
                <a:ea typeface="宋体" panose="02010600030101010101" pitchFamily="2" charset="-122"/>
              </a:rPr>
              <a:t>采购产品</a:t>
            </a:r>
            <a:r>
              <a:rPr lang="en-US" altLang="zh-CN" sz="2000" b="1" dirty="0" smtClean="0">
                <a:latin typeface="Times" pitchFamily="18" charset="0"/>
                <a:ea typeface="宋体" panose="02010600030101010101" pitchFamily="2" charset="-122"/>
              </a:rPr>
              <a:t>/</a:t>
            </a:r>
            <a:r>
              <a:rPr lang="zh-CN" altLang="en-US" sz="2000" b="1" dirty="0" smtClean="0">
                <a:latin typeface="Times" pitchFamily="18" charset="0"/>
                <a:ea typeface="宋体" panose="02010600030101010101" pitchFamily="2" charset="-122"/>
              </a:rPr>
              <a:t>服务数据表总览和比例图</a:t>
            </a:r>
            <a:endParaRPr lang="en-US" altLang="en-US" sz="2000" b="1" dirty="0">
              <a:latin typeface="Times"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2368166603"/>
              </p:ext>
            </p:extLst>
          </p:nvPr>
        </p:nvGraphicFramePr>
        <p:xfrm>
          <a:off x="685800" y="3048000"/>
          <a:ext cx="7391400" cy="3581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noFill/>
          <a:ln>
            <a:noFill/>
          </a:ln>
        </p:spPr>
        <p:txBody>
          <a:bodyPr/>
          <a:lstStyle/>
          <a:p>
            <a:r>
              <a:rPr lang="en-US" altLang="en-US" sz="2800" dirty="0">
                <a:latin typeface="+mj-lt"/>
                <a:cs typeface="+mj-cs"/>
              </a:rPr>
              <a:t>WHO PQ </a:t>
            </a:r>
            <a:r>
              <a:rPr lang="zh-CN" altLang="en-US" sz="2800" dirty="0">
                <a:latin typeface="+mj-lt"/>
                <a:ea typeface="黑体" panose="02010609060101010101" pitchFamily="49" charset="-122"/>
                <a:cs typeface="+mj-cs"/>
              </a:rPr>
              <a:t>认证</a:t>
            </a:r>
            <a:r>
              <a:rPr lang="en-US" altLang="zh-CN" sz="2800" dirty="0">
                <a:latin typeface="+mj-lt"/>
                <a:ea typeface="黑体" panose="02010609060101010101" pitchFamily="49" charset="-122"/>
                <a:cs typeface="+mj-cs"/>
              </a:rPr>
              <a:t/>
            </a:r>
            <a:br>
              <a:rPr lang="en-US" altLang="zh-CN" sz="2800" dirty="0">
                <a:latin typeface="+mj-lt"/>
                <a:ea typeface="黑体" panose="02010609060101010101" pitchFamily="49" charset="-122"/>
                <a:cs typeface="+mj-cs"/>
              </a:rPr>
            </a:br>
            <a:r>
              <a:rPr lang="en-US" altLang="zh-CN" sz="2400" dirty="0">
                <a:latin typeface="+mj-lt"/>
                <a:ea typeface="黑体" panose="02010609060101010101" pitchFamily="49" charset="-122"/>
                <a:cs typeface="+mj-cs"/>
              </a:rPr>
              <a:t>-PQ</a:t>
            </a:r>
            <a:r>
              <a:rPr lang="zh-CN" altLang="en-US" sz="2400" dirty="0">
                <a:latin typeface="+mj-lt"/>
                <a:ea typeface="黑体" panose="02010609060101010101" pitchFamily="49" charset="-122"/>
                <a:cs typeface="+mj-cs"/>
              </a:rPr>
              <a:t>认证咨询方式</a:t>
            </a:r>
            <a:endParaRPr lang="en-US" altLang="en-US" sz="2400" dirty="0">
              <a:latin typeface="+mj-lt"/>
              <a:cs typeface="+mj-cs"/>
            </a:endParaRPr>
          </a:p>
        </p:txBody>
      </p:sp>
      <p:sp>
        <p:nvSpPr>
          <p:cNvPr id="11" name="Content Placeholder 10"/>
          <p:cNvSpPr>
            <a:spLocks noGrp="1"/>
          </p:cNvSpPr>
          <p:nvPr>
            <p:ph sz="half" idx="2"/>
          </p:nvPr>
        </p:nvSpPr>
        <p:spPr>
          <a:xfrm>
            <a:off x="477838" y="1752600"/>
            <a:ext cx="4040188" cy="3951288"/>
          </a:xfrm>
        </p:spPr>
        <p:txBody>
          <a:bodyPr/>
          <a:lstStyle/>
          <a:p>
            <a:r>
              <a:rPr lang="zh-CN" altLang="en-US" sz="2000" dirty="0">
                <a:latin typeface="+mn-lt"/>
                <a:ea typeface="宋体" panose="02010600030101010101" pitchFamily="2" charset="-122"/>
                <a:cs typeface="+mn-cs"/>
              </a:rPr>
              <a:t>也可以跟</a:t>
            </a:r>
            <a:r>
              <a:rPr lang="en-US" altLang="zh-CN" sz="2000" dirty="0">
                <a:latin typeface="+mn-lt"/>
                <a:ea typeface="宋体" panose="02010600030101010101" pitchFamily="2" charset="-122"/>
                <a:cs typeface="+mn-cs"/>
              </a:rPr>
              <a:t>PQ</a:t>
            </a:r>
            <a:r>
              <a:rPr lang="zh-CN" altLang="en-US" sz="2000" dirty="0">
                <a:latin typeface="+mn-lt"/>
                <a:ea typeface="宋体" panose="02010600030101010101" pitchFamily="2" charset="-122"/>
                <a:cs typeface="+mn-cs"/>
              </a:rPr>
              <a:t>认证团队发邮件咨询</a:t>
            </a:r>
            <a:endParaRPr lang="en-US" altLang="zh-CN" sz="2000" dirty="0">
              <a:latin typeface="+mn-lt"/>
              <a:ea typeface="宋体" panose="02010600030101010101" pitchFamily="2" charset="-122"/>
              <a:cs typeface="+mn-cs"/>
            </a:endParaRPr>
          </a:p>
          <a:p>
            <a:pPr>
              <a:buNone/>
            </a:pPr>
            <a:r>
              <a:rPr lang="en-US" altLang="zh-CN" sz="2000" u="sng" dirty="0">
                <a:solidFill>
                  <a:srgbClr val="0066FF"/>
                </a:solidFill>
                <a:latin typeface="+mn-lt"/>
                <a:ea typeface="+mn-ea"/>
                <a:cs typeface="+mn-cs"/>
              </a:rPr>
              <a:t>https://extranet.who.int/prequal/content/contact-us-0</a:t>
            </a:r>
          </a:p>
          <a:p>
            <a:pPr>
              <a:buNone/>
            </a:pPr>
            <a:endParaRPr lang="en-US" altLang="zh-CN" sz="2000" u="sng" dirty="0">
              <a:solidFill>
                <a:srgbClr val="0066FF"/>
              </a:solidFill>
              <a:latin typeface="+mn-lt"/>
              <a:ea typeface="+mn-ea"/>
              <a:cs typeface="+mn-cs"/>
            </a:endParaRPr>
          </a:p>
          <a:p>
            <a:pPr>
              <a:buNone/>
            </a:pPr>
            <a:endParaRPr lang="en-US" altLang="zh-CN" sz="2000" u="sng" dirty="0">
              <a:solidFill>
                <a:srgbClr val="0066FF"/>
              </a:solidFill>
              <a:latin typeface="+mn-lt"/>
              <a:ea typeface="+mn-ea"/>
              <a:cs typeface="+mn-cs"/>
            </a:endParaRPr>
          </a:p>
          <a:p>
            <a:pPr>
              <a:buNone/>
            </a:pPr>
            <a:endParaRPr lang="en-US" altLang="zh-CN" sz="2000" u="sng" dirty="0">
              <a:solidFill>
                <a:srgbClr val="0066FF"/>
              </a:solidFill>
              <a:latin typeface="+mn-lt"/>
              <a:ea typeface="+mn-ea"/>
              <a:cs typeface="+mn-cs"/>
            </a:endParaRPr>
          </a:p>
          <a:p>
            <a:pPr>
              <a:buNone/>
            </a:pPr>
            <a:endParaRPr lang="en-US" altLang="zh-CN" sz="2000" u="sng" dirty="0">
              <a:solidFill>
                <a:srgbClr val="0066FF"/>
              </a:solidFill>
              <a:latin typeface="+mn-lt"/>
              <a:ea typeface="+mn-ea"/>
              <a:cs typeface="+mn-cs"/>
            </a:endParaRPr>
          </a:p>
          <a:p>
            <a:pPr>
              <a:buNone/>
            </a:pPr>
            <a:endParaRPr lang="en-US" altLang="zh-CN" sz="2000" u="sng" dirty="0">
              <a:solidFill>
                <a:srgbClr val="0066FF"/>
              </a:solidFill>
              <a:latin typeface="+mn-lt"/>
              <a:ea typeface="+mn-ea"/>
              <a:cs typeface="+mn-cs"/>
            </a:endParaRPr>
          </a:p>
          <a:p>
            <a:pPr>
              <a:buNone/>
            </a:pPr>
            <a:endParaRPr lang="en-US" altLang="zh-CN" sz="2000" u="sng" dirty="0">
              <a:solidFill>
                <a:srgbClr val="0066FF"/>
              </a:solidFill>
              <a:latin typeface="+mn-lt"/>
              <a:ea typeface="+mn-ea"/>
              <a:cs typeface="+mn-cs"/>
            </a:endParaRPr>
          </a:p>
        </p:txBody>
      </p:sp>
      <p:sp>
        <p:nvSpPr>
          <p:cNvPr id="38916" name="Text Placeholder 3"/>
          <p:cNvSpPr>
            <a:spLocks noGrp="1"/>
          </p:cNvSpPr>
          <p:nvPr>
            <p:ph type="body" sz="quarter" idx="3"/>
          </p:nvPr>
        </p:nvSpPr>
        <p:spPr>
          <a:noFill/>
          <a:ln>
            <a:noFill/>
          </a:ln>
        </p:spPr>
        <p:txBody>
          <a:bodyPr anchor="b"/>
          <a:lstStyle/>
          <a:p>
            <a:endParaRPr lang="en-US" altLang="en-US" dirty="0">
              <a:latin typeface="+mn-lt"/>
              <a:ea typeface="+mn-ea"/>
              <a:cs typeface="+mn-cs"/>
            </a:endParaRPr>
          </a:p>
        </p:txBody>
      </p:sp>
      <p:sp>
        <p:nvSpPr>
          <p:cNvPr id="38917" name="Content Placeholder 5"/>
          <p:cNvSpPr>
            <a:spLocks noGrp="1"/>
          </p:cNvSpPr>
          <p:nvPr>
            <p:ph sz="quarter" idx="4"/>
          </p:nvPr>
        </p:nvSpPr>
        <p:spPr>
          <a:noFill/>
          <a:ln>
            <a:noFill/>
          </a:ln>
        </p:spPr>
        <p:txBody>
          <a:bodyPr/>
          <a:lstStyle/>
          <a:p>
            <a:endParaRPr lang="en-US" altLang="en-US" dirty="0">
              <a:latin typeface="+mn-lt"/>
              <a:ea typeface="+mn-ea"/>
              <a:cs typeface="+mn-cs"/>
            </a:endParaRPr>
          </a:p>
        </p:txBody>
      </p:sp>
      <p:pic>
        <p:nvPicPr>
          <p:cNvPr id="38918" name="Picture 4" descr="C:\Users\luo.weijia\AppData\Roaming\Tencent\Users\573145004\QQ\WinTemp\RichOle\6GD0SPGN03{GHVW6M[()60H.png"/>
          <p:cNvPicPr>
            <a:picLocks noChangeAspect="1"/>
          </p:cNvPicPr>
          <p:nvPr/>
        </p:nvPicPr>
        <p:blipFill>
          <a:blip r:embed="rId2"/>
          <a:stretch>
            <a:fillRect/>
          </a:stretch>
        </p:blipFill>
        <p:spPr>
          <a:xfrm>
            <a:off x="4518025" y="1600200"/>
            <a:ext cx="4168775" cy="5257800"/>
          </a:xfrm>
          <a:prstGeom prst="rect">
            <a:avLst/>
          </a:prstGeom>
          <a:noFill/>
          <a:ln w="9525">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33400"/>
            <a:ext cx="8229600" cy="609600"/>
          </a:xfrm>
          <a:noFill/>
          <a:ln>
            <a:noFill/>
          </a:ln>
        </p:spPr>
        <p:txBody>
          <a:bodyPr/>
          <a:lstStyle/>
          <a:p>
            <a:r>
              <a:rPr lang="zh-CN" altLang="en-US" sz="2800" b="1" dirty="0" smtClean="0">
                <a:ea typeface="宋体" panose="02010600030101010101" pitchFamily="2" charset="-122"/>
              </a:rPr>
              <a:t>联合国人口基金</a:t>
            </a:r>
            <a:r>
              <a:rPr lang="en-US" altLang="zh-CN" sz="2800" b="1" dirty="0" smtClean="0">
                <a:ea typeface="宋体" panose="02010600030101010101" pitchFamily="2" charset="-122"/>
              </a:rPr>
              <a:t>2016</a:t>
            </a:r>
            <a:r>
              <a:rPr lang="zh-CN" altLang="en-US" sz="2800" b="1" dirty="0" smtClean="0">
                <a:ea typeface="宋体" panose="02010600030101010101" pitchFamily="2" charset="-122"/>
              </a:rPr>
              <a:t>年</a:t>
            </a:r>
            <a:r>
              <a:rPr lang="zh-CN" altLang="en-US" sz="2800" b="1" dirty="0">
                <a:ea typeface="宋体" panose="02010600030101010101" pitchFamily="2" charset="-122"/>
              </a:rPr>
              <a:t>采购数</a:t>
            </a:r>
            <a:r>
              <a:rPr lang="zh-CN" altLang="en-US" sz="2800" b="1" dirty="0" smtClean="0">
                <a:ea typeface="宋体" panose="02010600030101010101" pitchFamily="2" charset="-122"/>
              </a:rPr>
              <a:t>据统计</a:t>
            </a:r>
            <a:endParaRPr lang="en-US" altLang="en-US" sz="2800" dirty="0"/>
          </a:p>
        </p:txBody>
      </p:sp>
      <p:graphicFrame>
        <p:nvGraphicFramePr>
          <p:cNvPr id="7171" name="内容占位符 7170"/>
          <p:cNvGraphicFramePr>
            <a:graphicFrameLocks noGrp="1"/>
          </p:cNvGraphicFramePr>
          <p:nvPr>
            <p:ph idx="1"/>
            <p:extLst>
              <p:ext uri="{D42A27DB-BD31-4B8C-83A1-F6EECF244321}">
                <p14:modId xmlns:p14="http://schemas.microsoft.com/office/powerpoint/2010/main" val="4222996589"/>
              </p:ext>
            </p:extLst>
          </p:nvPr>
        </p:nvGraphicFramePr>
        <p:xfrm>
          <a:off x="482622" y="2000310"/>
          <a:ext cx="6756378" cy="941054"/>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965178">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52058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l" eaLnBrk="1" fontAlgn="ctr" hangingPunct="1">
                        <a:buNone/>
                      </a:pPr>
                      <a:r>
                        <a:rPr lang="zh-CN" altLang="en-US" sz="1200" dirty="0" smtClean="0">
                          <a:solidFill>
                            <a:srgbClr val="000000"/>
                          </a:solidFill>
                          <a:latin typeface="Times New Roman" panose="02020603050405020304" pitchFamily="18" charset="0"/>
                          <a:ea typeface="宋体" panose="02010600030101010101" pitchFamily="2" charset="-122"/>
                        </a:rPr>
                        <a:t>男用安全套</a:t>
                      </a:r>
                      <a:endParaRPr lang="zh-CN" altLang="en-US" sz="1200" dirty="0">
                        <a:latin typeface="Calibri" panose="020F0502020204030204" pitchFamily="34" charset="0"/>
                        <a:ea typeface="宋体" panose="02010600030101010101" pitchFamily="2" charset="-122"/>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D9A3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l" eaLnBrk="1" fontAlgn="ctr" hangingPunct="1">
                        <a:buNone/>
                      </a:pPr>
                      <a:r>
                        <a:rPr lang="zh-CN" altLang="en-US" sz="1200" dirty="0" smtClean="0">
                          <a:latin typeface="Calibri" panose="020F0502020204030204" pitchFamily="34" charset="0"/>
                          <a:ea typeface="宋体" panose="02010600030101010101" pitchFamily="2" charset="-122"/>
                        </a:rPr>
                        <a:t>女用安全套</a:t>
                      </a:r>
                      <a:endParaRPr lang="zh-CN" altLang="en-US" sz="1200" dirty="0">
                        <a:latin typeface="Calibri" panose="020F0502020204030204" pitchFamily="34" charset="0"/>
                        <a:ea typeface="宋体" panose="02010600030101010101" pitchFamily="2" charset="-122"/>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D9A3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l" eaLnBrk="1" fontAlgn="ctr" hangingPunct="1">
                        <a:buNone/>
                      </a:pPr>
                      <a:r>
                        <a:rPr lang="zh-CN" altLang="en-US" sz="1200" dirty="0" smtClean="0">
                          <a:latin typeface="Calibri" panose="020F0502020204030204" pitchFamily="34" charset="0"/>
                          <a:ea typeface="宋体" panose="02010600030101010101" pitchFamily="2" charset="-122"/>
                        </a:rPr>
                        <a:t>生殖健康包</a:t>
                      </a:r>
                      <a:endParaRPr lang="zh-CN" altLang="en-US" sz="1200" dirty="0">
                        <a:latin typeface="Calibri" panose="020F0502020204030204" pitchFamily="34" charset="0"/>
                        <a:ea typeface="宋体" panose="02010600030101010101" pitchFamily="2" charset="-122"/>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D9A3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l" eaLnBrk="1" fontAlgn="ctr" hangingPunct="1">
                        <a:buNone/>
                      </a:pPr>
                      <a:r>
                        <a:rPr lang="zh-CN" altLang="en-US" sz="1200" b="0" i="0" u="none" kern="1200" baseline="0" dirty="0" smtClean="0">
                          <a:solidFill>
                            <a:srgbClr val="000000"/>
                          </a:solidFill>
                          <a:latin typeface="Times New Roman" panose="02020603050405020304" pitchFamily="18" charset="0"/>
                          <a:ea typeface="+mn-ea"/>
                          <a:cs typeface="+mn-cs"/>
                        </a:rPr>
                        <a:t>产科瘘修复包</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D9A3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l" eaLnBrk="1" fontAlgn="ctr" hangingPunct="1">
                        <a:buNone/>
                      </a:pPr>
                      <a:r>
                        <a:rPr lang="zh-CN" altLang="en-US" sz="1200" dirty="0" smtClean="0">
                          <a:latin typeface="Calibri" panose="020F0502020204030204" pitchFamily="34" charset="0"/>
                          <a:ea typeface="宋体" panose="02010600030101010101" pitchFamily="2" charset="-122"/>
                        </a:rPr>
                        <a:t>药品</a:t>
                      </a:r>
                      <a:endParaRPr lang="zh-CN" altLang="en-US" sz="1200" dirty="0">
                        <a:latin typeface="Calibri" panose="020F0502020204030204" pitchFamily="34" charset="0"/>
                        <a:ea typeface="宋体" panose="02010600030101010101" pitchFamily="2" charset="-122"/>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D9A3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l" eaLnBrk="1" fontAlgn="ctr" hangingPunct="1">
                        <a:buNone/>
                      </a:pPr>
                      <a:r>
                        <a:rPr lang="zh-CN" altLang="en-US" sz="1200" dirty="0" smtClean="0">
                          <a:latin typeface="Calibri" panose="020F0502020204030204" pitchFamily="34" charset="0"/>
                          <a:ea typeface="宋体" panose="02010600030101010101" pitchFamily="2" charset="-122"/>
                        </a:rPr>
                        <a:t>各项服务</a:t>
                      </a:r>
                      <a:endParaRPr lang="zh-CN" altLang="en-US" sz="1200" dirty="0">
                        <a:latin typeface="Calibri" panose="020F0502020204030204" pitchFamily="34" charset="0"/>
                        <a:ea typeface="宋体" panose="02010600030101010101" pitchFamily="2" charset="-122"/>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D9A37"/>
                    </a:solidFill>
                  </a:tcPr>
                </a:tc>
                <a:tc>
                  <a:txBody>
                    <a:bodyPr/>
                    <a:lstStyle/>
                    <a:p>
                      <a:pPr marL="0" lvl="0" indent="0" algn="l" defTabSz="914400" rtl="0" eaLnBrk="1" fontAlgn="ctr" latinLnBrk="0" hangingPunct="1">
                        <a:lnSpc>
                          <a:spcPct val="100000"/>
                        </a:lnSpc>
                        <a:spcBef>
                          <a:spcPct val="0"/>
                        </a:spcBef>
                        <a:spcAft>
                          <a:spcPct val="0"/>
                        </a:spcAft>
                        <a:buNone/>
                      </a:pPr>
                      <a:r>
                        <a:rPr lang="zh-CN" altLang="en-US" sz="1200" b="0" i="0" u="none" kern="1200" baseline="0" dirty="0" smtClean="0">
                          <a:solidFill>
                            <a:srgbClr val="000000"/>
                          </a:solidFill>
                          <a:latin typeface="Times New Roman" panose="02020603050405020304" pitchFamily="18" charset="0"/>
                          <a:ea typeface="+mn-ea"/>
                          <a:cs typeface="+mn-cs"/>
                        </a:rPr>
                        <a:t>总计</a:t>
                      </a:r>
                      <a:endParaRPr lang="en-US" altLang="zh-CN" sz="1200" b="0" i="0" u="none" kern="1200" baseline="0" dirty="0" smtClean="0">
                        <a:solidFill>
                          <a:srgbClr val="000000"/>
                        </a:solidFill>
                        <a:latin typeface="Times New Roman" panose="02020603050405020304" pitchFamily="18" charset="0"/>
                        <a:ea typeface="+mn-ea"/>
                        <a:cs typeface="+mn-cs"/>
                      </a:endParaRPr>
                    </a:p>
                    <a:p>
                      <a:pPr marL="0" lvl="0" indent="0" algn="l" defTabSz="914400" rtl="0" eaLnBrk="1" fontAlgn="ctr" latinLnBrk="0" hangingPunct="1">
                        <a:lnSpc>
                          <a:spcPct val="100000"/>
                        </a:lnSpc>
                        <a:spcBef>
                          <a:spcPct val="0"/>
                        </a:spcBef>
                        <a:spcAft>
                          <a:spcPct val="0"/>
                        </a:spcAft>
                        <a:buNone/>
                      </a:pPr>
                      <a:r>
                        <a:rPr lang="zh-CN" altLang="en-US" sz="1200" b="0" i="0" u="none" kern="1200" baseline="0" dirty="0" smtClean="0">
                          <a:solidFill>
                            <a:srgbClr val="000000"/>
                          </a:solidFill>
                          <a:latin typeface="Times New Roman" panose="02020603050405020304" pitchFamily="18" charset="0"/>
                          <a:ea typeface="+mn-ea"/>
                          <a:cs typeface="+mn-cs"/>
                        </a:rPr>
                        <a:t>（美元）</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9A37"/>
                    </a:solidFill>
                  </a:tcPr>
                </a:tc>
                <a:extLst>
                  <a:ext uri="{0D108BD9-81ED-4DB2-BD59-A6C34878D82A}">
                    <a16:rowId xmlns:a16="http://schemas.microsoft.com/office/drawing/2014/main" val="10000"/>
                  </a:ext>
                </a:extLst>
              </a:tr>
              <a:tr h="420474">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l" eaLnBrk="1" fontAlgn="ctr" hangingPunct="1">
                        <a:buNone/>
                      </a:pPr>
                      <a:r>
                        <a:rPr lang="en-US" sz="1200" b="0" i="0" u="none" strike="noStrike" kern="1200" baseline="0" dirty="0" smtClean="0">
                          <a:solidFill>
                            <a:schemeClr val="tx1"/>
                          </a:solidFill>
                          <a:latin typeface="Times" pitchFamily="18" charset="0"/>
                          <a:ea typeface="+mn-ea"/>
                          <a:cs typeface="+mn-cs"/>
                        </a:rPr>
                        <a:t>2,517,900</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C420"/>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l" eaLnBrk="1" fontAlgn="ctr" hangingPunct="1">
                        <a:buNone/>
                      </a:pPr>
                      <a:r>
                        <a:rPr lang="en-US" sz="1200" b="0" i="0" u="none" strike="noStrike" kern="1200" baseline="0" dirty="0" smtClean="0">
                          <a:solidFill>
                            <a:schemeClr val="tx1"/>
                          </a:solidFill>
                          <a:latin typeface="Times" pitchFamily="18" charset="0"/>
                          <a:ea typeface="+mn-ea"/>
                          <a:cs typeface="+mn-cs"/>
                        </a:rPr>
                        <a:t>792,000</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C420"/>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l" eaLnBrk="1" fontAlgn="ctr" hangingPunct="1">
                        <a:buNone/>
                      </a:pPr>
                      <a:r>
                        <a:rPr lang="en-US" sz="1200" b="0" i="0" u="none" strike="noStrike" kern="1200" baseline="0" dirty="0" smtClean="0">
                          <a:solidFill>
                            <a:schemeClr val="tx1"/>
                          </a:solidFill>
                          <a:latin typeface="Times" pitchFamily="18" charset="0"/>
                          <a:ea typeface="+mn-ea"/>
                          <a:cs typeface="+mn-cs"/>
                        </a:rPr>
                        <a:t>5,984,041</a:t>
                      </a:r>
                      <a:endParaRPr lang="zh-CN" altLang="en-US" sz="1200" dirty="0">
                        <a:solidFill>
                          <a:srgbClr val="000000"/>
                        </a:solidFill>
                        <a:latin typeface="Calibri" panose="020F0502020204030204" pitchFamily="34" charset="0"/>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C420"/>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l" eaLnBrk="1" fontAlgn="ctr" hangingPunct="1">
                        <a:buNone/>
                      </a:pPr>
                      <a:r>
                        <a:rPr lang="en-US" sz="1200" b="0" i="0" u="none" strike="noStrike" kern="1200" baseline="0" dirty="0" smtClean="0">
                          <a:solidFill>
                            <a:schemeClr val="tx1"/>
                          </a:solidFill>
                          <a:latin typeface="Times" pitchFamily="18" charset="0"/>
                          <a:ea typeface="+mn-ea"/>
                          <a:cs typeface="+mn-cs"/>
                        </a:rPr>
                        <a:t>130,599</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C420"/>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l" eaLnBrk="1" fontAlgn="ctr" hangingPunct="1">
                        <a:buNone/>
                      </a:pPr>
                      <a:r>
                        <a:rPr lang="en-US" sz="1200" b="0" i="0" u="none" strike="noStrike" kern="1200" baseline="0" dirty="0" smtClean="0">
                          <a:solidFill>
                            <a:schemeClr val="tx1"/>
                          </a:solidFill>
                          <a:latin typeface="Times" pitchFamily="18" charset="0"/>
                          <a:ea typeface="+mn-ea"/>
                          <a:cs typeface="+mn-cs"/>
                        </a:rPr>
                        <a:t>93,860</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C420"/>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l" eaLnBrk="1" fontAlgn="ctr" hangingPunct="1">
                        <a:buNone/>
                      </a:pPr>
                      <a:r>
                        <a:rPr lang="en-US" sz="1200" b="0" i="0" u="none" strike="noStrike" kern="1200" baseline="0" dirty="0" smtClean="0">
                          <a:solidFill>
                            <a:schemeClr val="tx1"/>
                          </a:solidFill>
                          <a:latin typeface="Times" pitchFamily="18" charset="0"/>
                          <a:ea typeface="+mn-ea"/>
                          <a:cs typeface="+mn-cs"/>
                        </a:rPr>
                        <a:t>49,046</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EC420"/>
                    </a:solidFill>
                  </a:tcPr>
                </a:tc>
                <a:tc>
                  <a:txBody>
                    <a:bodyPr/>
                    <a:lstStyle/>
                    <a:p>
                      <a:pPr marL="0" lvl="0" indent="0" algn="l" defTabSz="914400" rtl="0" eaLnBrk="1" fontAlgn="ctr" latinLnBrk="0" hangingPunct="1">
                        <a:lnSpc>
                          <a:spcPct val="100000"/>
                        </a:lnSpc>
                        <a:spcBef>
                          <a:spcPct val="0"/>
                        </a:spcBef>
                        <a:spcAft>
                          <a:spcPct val="0"/>
                        </a:spcAft>
                        <a:buNone/>
                      </a:pPr>
                      <a:r>
                        <a:rPr lang="en-US" sz="1200" b="0" i="0" u="none" strike="noStrike" kern="1200" baseline="0" dirty="0" smtClean="0">
                          <a:solidFill>
                            <a:schemeClr val="tx1"/>
                          </a:solidFill>
                          <a:latin typeface="+mn-lt"/>
                          <a:ea typeface="+mn-ea"/>
                          <a:cs typeface="+mn-cs"/>
                        </a:rPr>
                        <a:t>9,567,445</a:t>
                      </a:r>
                      <a:endParaRPr lang="zh-CN" altLang="en-US" sz="1200" b="0" i="0" u="none" kern="1200" baseline="0" dirty="0">
                        <a:solidFill>
                          <a:srgbClr val="000000"/>
                        </a:solidFill>
                        <a:latin typeface="Times New Roman" panose="02020603050405020304" pitchFamily="18" charset="0"/>
                        <a:ea typeface="+mn-ea"/>
                        <a:cs typeface="+mn-cs"/>
                      </a:endParaRPr>
                    </a:p>
                  </a:txBody>
                  <a:tcPr marL="6339" marR="6339" marT="633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C420"/>
                    </a:solidFill>
                  </a:tcPr>
                </a:tc>
                <a:extLst>
                  <a:ext uri="{0D108BD9-81ED-4DB2-BD59-A6C34878D82A}">
                    <a16:rowId xmlns:a16="http://schemas.microsoft.com/office/drawing/2014/main" val="10001"/>
                  </a:ext>
                </a:extLst>
              </a:tr>
            </a:tbl>
          </a:graphicData>
        </a:graphic>
      </p:graphicFrame>
      <p:sp>
        <p:nvSpPr>
          <p:cNvPr id="7207" name="TextBox 2"/>
          <p:cNvSpPr txBox="1"/>
          <p:nvPr/>
        </p:nvSpPr>
        <p:spPr>
          <a:xfrm>
            <a:off x="152400" y="1600200"/>
            <a:ext cx="5791200" cy="400110"/>
          </a:xfrm>
          <a:prstGeom prst="rect">
            <a:avLst/>
          </a:prstGeom>
          <a:noFill/>
          <a:ln w="9525">
            <a:noFill/>
          </a:ln>
        </p:spPr>
        <p:txBody>
          <a:bodyPr wrap="square">
            <a:spAutoFit/>
          </a:bodyPr>
          <a:lstStyle/>
          <a:p>
            <a:r>
              <a:rPr lang="en-US" altLang="zh-CN" sz="2000" b="1" dirty="0"/>
              <a:t>2. </a:t>
            </a:r>
            <a:r>
              <a:rPr lang="zh-CN" altLang="en-US" sz="2000" b="1" dirty="0"/>
              <a:t>库</a:t>
            </a:r>
            <a:r>
              <a:rPr lang="zh-CN" altLang="en-US" sz="2000" b="1" dirty="0" smtClean="0"/>
              <a:t>存的生</a:t>
            </a:r>
            <a:r>
              <a:rPr lang="zh-CN" altLang="en-US" sz="2000" b="1" dirty="0"/>
              <a:t>殖健</a:t>
            </a:r>
            <a:r>
              <a:rPr lang="zh-CN" altLang="en-US" sz="2000" b="1" dirty="0" smtClean="0"/>
              <a:t>康相关用</a:t>
            </a:r>
            <a:r>
              <a:rPr lang="zh-CN" altLang="en-US" sz="2000" b="1" dirty="0"/>
              <a:t>品采购数据表和比例图</a:t>
            </a:r>
            <a:endParaRPr lang="en-US" altLang="en-US" sz="2000" b="1" dirty="0"/>
          </a:p>
        </p:txBody>
      </p:sp>
      <p:graphicFrame>
        <p:nvGraphicFramePr>
          <p:cNvPr id="9" name="Chart 8"/>
          <p:cNvGraphicFramePr>
            <a:graphicFrameLocks/>
          </p:cNvGraphicFramePr>
          <p:nvPr>
            <p:extLst>
              <p:ext uri="{D42A27DB-BD31-4B8C-83A1-F6EECF244321}">
                <p14:modId xmlns:p14="http://schemas.microsoft.com/office/powerpoint/2010/main" val="3032854610"/>
              </p:ext>
            </p:extLst>
          </p:nvPr>
        </p:nvGraphicFramePr>
        <p:xfrm>
          <a:off x="304800" y="3124200"/>
          <a:ext cx="67056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8125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3350" y="449637"/>
            <a:ext cx="8229600" cy="715962"/>
          </a:xfrm>
          <a:noFill/>
          <a:ln>
            <a:noFill/>
          </a:ln>
        </p:spPr>
        <p:txBody>
          <a:bodyPr/>
          <a:lstStyle/>
          <a:p>
            <a:r>
              <a:rPr lang="zh-CN" altLang="en-US" sz="2800" b="1" dirty="0">
                <a:ea typeface="宋体" panose="02010600030101010101" pitchFamily="2" charset="-122"/>
              </a:rPr>
              <a:t>联合国人口基金</a:t>
            </a:r>
            <a:r>
              <a:rPr lang="en-US" altLang="zh-CN" sz="2800" b="1" dirty="0">
                <a:ea typeface="宋体" panose="02010600030101010101" pitchFamily="2" charset="-122"/>
              </a:rPr>
              <a:t>2016</a:t>
            </a:r>
            <a:r>
              <a:rPr lang="zh-CN" altLang="en-US" sz="2800" b="1" dirty="0">
                <a:ea typeface="宋体" panose="02010600030101010101" pitchFamily="2" charset="-122"/>
              </a:rPr>
              <a:t>年采购数</a:t>
            </a:r>
            <a:r>
              <a:rPr lang="zh-CN" altLang="en-US" sz="2800" b="1" dirty="0" smtClean="0">
                <a:ea typeface="宋体" panose="02010600030101010101" pitchFamily="2" charset="-122"/>
              </a:rPr>
              <a:t>据统计</a:t>
            </a:r>
            <a:endParaRPr lang="zh-CN" altLang="en-US" sz="2800" b="1" dirty="0">
              <a:ea typeface="宋体" panose="02010600030101010101" pitchFamily="2" charset="-122"/>
            </a:endParaRPr>
          </a:p>
        </p:txBody>
      </p:sp>
      <p:graphicFrame>
        <p:nvGraphicFramePr>
          <p:cNvPr id="8196" name="表格 8195"/>
          <p:cNvGraphicFramePr/>
          <p:nvPr>
            <p:extLst>
              <p:ext uri="{D42A27DB-BD31-4B8C-83A1-F6EECF244321}">
                <p14:modId xmlns:p14="http://schemas.microsoft.com/office/powerpoint/2010/main" val="711935027"/>
              </p:ext>
            </p:extLst>
          </p:nvPr>
        </p:nvGraphicFramePr>
        <p:xfrm>
          <a:off x="563033" y="2152710"/>
          <a:ext cx="7886700" cy="3551872"/>
        </p:xfrm>
        <a:graphic>
          <a:graphicData uri="http://schemas.openxmlformats.org/drawingml/2006/table">
            <a:tbl>
              <a:tblPr/>
              <a:tblGrid>
                <a:gridCol w="1646767">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544108">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6413">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6412">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tblGrid>
              <a:tr h="3810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b="1" dirty="0">
                          <a:solidFill>
                            <a:srgbClr val="000000"/>
                          </a:solidFill>
                          <a:latin typeface="Times New Roman" panose="02020603050405020304" pitchFamily="18" charset="0"/>
                          <a:ea typeface="宋体" panose="02010600030101010101" pitchFamily="2" charset="-122"/>
                        </a:rPr>
                        <a:t>避孕产品分布</a:t>
                      </a:r>
                      <a:endParaRPr lang="zh-CN" altLang="en-US" sz="1400" b="1"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zh-CN" altLang="en-US" sz="1400" b="1" dirty="0" smtClean="0">
                          <a:solidFill>
                            <a:srgbClr val="000000"/>
                          </a:solidFill>
                          <a:latin typeface="Times New Roman" panose="02020603050405020304" pitchFamily="18" charset="0"/>
                          <a:ea typeface="+mn-ea"/>
                        </a:rPr>
                        <a:t>美元</a:t>
                      </a:r>
                      <a:endParaRPr lang="zh-CN" altLang="en-US" sz="1400" b="1"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0"/>
                  </a:ext>
                </a:extLst>
              </a:tr>
              <a:tr h="22701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smtClean="0">
                          <a:solidFill>
                            <a:srgbClr val="000000"/>
                          </a:solidFill>
                          <a:latin typeface="Times New Roman" panose="02020603050405020304" pitchFamily="18" charset="0"/>
                          <a:ea typeface="宋体" panose="02010600030101010101" pitchFamily="2" charset="-122"/>
                        </a:rPr>
                        <a:t>皮</a:t>
                      </a:r>
                      <a:r>
                        <a:rPr lang="zh-CN" altLang="en-US" sz="1400" dirty="0">
                          <a:solidFill>
                            <a:srgbClr val="000000"/>
                          </a:solidFill>
                          <a:latin typeface="Times New Roman" panose="02020603050405020304" pitchFamily="18" charset="0"/>
                          <a:ea typeface="宋体" panose="02010600030101010101" pitchFamily="2" charset="-122"/>
                        </a:rPr>
                        <a:t>下埋植避孕</a:t>
                      </a:r>
                      <a:r>
                        <a:rPr lang="zh-CN" altLang="en-US" sz="1400" dirty="0" smtClean="0">
                          <a:solidFill>
                            <a:srgbClr val="000000"/>
                          </a:solidFill>
                          <a:latin typeface="Times New Roman" panose="02020603050405020304" pitchFamily="18" charset="0"/>
                          <a:ea typeface="宋体" panose="02010600030101010101" pitchFamily="2" charset="-122"/>
                        </a:rPr>
                        <a:t>剂 </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37,485,509</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1"/>
                  </a:ext>
                </a:extLst>
              </a:tr>
              <a:tr h="2270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a:solidFill>
                            <a:srgbClr val="000000"/>
                          </a:solidFill>
                          <a:latin typeface="Times New Roman" panose="02020603050405020304" pitchFamily="18" charset="0"/>
                          <a:ea typeface="宋体" panose="02010600030101010101" pitchFamily="2" charset="-122"/>
                        </a:rPr>
                        <a:t>注射式避孕药  </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28,667,868</a:t>
                      </a:r>
                      <a:endParaRPr lang="zh-CN" altLang="en-US" sz="14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2"/>
                  </a:ext>
                </a:extLst>
              </a:tr>
              <a:tr h="2286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a:solidFill>
                            <a:srgbClr val="000000"/>
                          </a:solidFill>
                          <a:latin typeface="Times New Roman" panose="02020603050405020304" pitchFamily="18" charset="0"/>
                          <a:ea typeface="宋体" panose="02010600030101010101" pitchFamily="2" charset="-122"/>
                        </a:rPr>
                        <a:t>男性用避孕套  </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10,394,712</a:t>
                      </a:r>
                      <a:endParaRPr lang="zh-CN" altLang="en-US" sz="14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3"/>
                  </a:ext>
                </a:extLst>
              </a:tr>
              <a:tr h="22701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a:solidFill>
                            <a:srgbClr val="000000"/>
                          </a:solidFill>
                          <a:latin typeface="Times New Roman" panose="02020603050405020304" pitchFamily="18" charset="0"/>
                          <a:ea typeface="宋体" panose="02010600030101010101" pitchFamily="2" charset="-122"/>
                        </a:rPr>
                        <a:t>结合低剂量</a:t>
                      </a:r>
                      <a:r>
                        <a:rPr lang="en-US" altLang="zh-CN" sz="1400" dirty="0">
                          <a:solidFill>
                            <a:srgbClr val="000000"/>
                          </a:solidFill>
                          <a:latin typeface="Times New Roman" panose="02020603050405020304" pitchFamily="18" charset="0"/>
                          <a:ea typeface="宋体" panose="02010600030101010101" pitchFamily="2" charset="-122"/>
                        </a:rPr>
                        <a:t>OC</a:t>
                      </a:r>
                      <a:r>
                        <a:rPr lang="zh-CN" altLang="en-US" sz="1400" dirty="0">
                          <a:solidFill>
                            <a:srgbClr val="000000"/>
                          </a:solidFill>
                          <a:latin typeface="Times New Roman" panose="02020603050405020304" pitchFamily="18" charset="0"/>
                          <a:ea typeface="宋体" panose="02010600030101010101" pitchFamily="2" charset="-122"/>
                        </a:rPr>
                        <a:t>药片  </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8,153,678</a:t>
                      </a:r>
                      <a:endParaRPr lang="zh-CN" altLang="en-US" sz="14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4"/>
                  </a:ext>
                </a:extLst>
              </a:tr>
              <a:tr h="2270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a:solidFill>
                            <a:srgbClr val="000000"/>
                          </a:solidFill>
                          <a:latin typeface="Times New Roman" panose="02020603050405020304" pitchFamily="18" charset="0"/>
                          <a:ea typeface="宋体" panose="02010600030101010101" pitchFamily="2" charset="-122"/>
                        </a:rPr>
                        <a:t>女用避孕套</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4,740,720</a:t>
                      </a:r>
                      <a:endParaRPr lang="zh-CN" altLang="en-US" sz="14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5"/>
                  </a:ext>
                </a:extLst>
              </a:tr>
              <a:tr h="22701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a:solidFill>
                            <a:srgbClr val="000000"/>
                          </a:solidFill>
                          <a:latin typeface="Times New Roman" panose="02020603050405020304" pitchFamily="18" charset="0"/>
                          <a:ea typeface="宋体" panose="02010600030101010101" pitchFamily="2" charset="-122"/>
                        </a:rPr>
                        <a:t>单纯黄体素的制剂  </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2,137,869</a:t>
                      </a:r>
                      <a:endParaRPr lang="zh-CN" altLang="en-US" sz="14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6"/>
                  </a:ext>
                </a:extLst>
              </a:tr>
              <a:tr h="2286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a:solidFill>
                            <a:srgbClr val="000000"/>
                          </a:solidFill>
                          <a:latin typeface="Times New Roman" panose="02020603050405020304" pitchFamily="18" charset="0"/>
                          <a:ea typeface="宋体" panose="02010600030101010101" pitchFamily="2" charset="-122"/>
                        </a:rPr>
                        <a:t>润滑油 </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675,374</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7"/>
                  </a:ext>
                </a:extLst>
              </a:tr>
              <a:tr h="2270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smtClean="0">
                          <a:solidFill>
                            <a:srgbClr val="000000"/>
                          </a:solidFill>
                          <a:latin typeface="Calibri" panose="020F0502020204030204" pitchFamily="34" charset="0"/>
                          <a:ea typeface="宋体" panose="02010600030101010101" pitchFamily="2" charset="-122"/>
                        </a:rPr>
                        <a:t>宫内节育器</a:t>
                      </a:r>
                      <a:r>
                        <a:rPr lang="en-US" altLang="zh-CN" sz="1400" dirty="0" smtClean="0">
                          <a:solidFill>
                            <a:srgbClr val="000000"/>
                          </a:solidFill>
                          <a:latin typeface="Calibri" panose="020F0502020204030204" pitchFamily="34" charset="0"/>
                          <a:ea typeface="宋体" panose="02010600030101010101" pitchFamily="2" charset="-122"/>
                        </a:rPr>
                        <a:t>(IUD)</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482,990</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8"/>
                  </a:ext>
                </a:extLst>
              </a:tr>
              <a:tr h="22701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smtClean="0">
                          <a:solidFill>
                            <a:srgbClr val="000000"/>
                          </a:solidFill>
                          <a:latin typeface="Calibri" panose="020F0502020204030204" pitchFamily="34" charset="0"/>
                          <a:ea typeface="宋体" panose="02010600030101010101" pitchFamily="2" charset="-122"/>
                        </a:rPr>
                        <a:t>紧急避孕</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390,637</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9"/>
                  </a:ext>
                </a:extLst>
              </a:tr>
              <a:tr h="2286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l" defTabSz="914400" rtl="0" eaLnBrk="1" fontAlgn="ctr" latinLnBrk="0" hangingPunct="1">
                        <a:lnSpc>
                          <a:spcPct val="100000"/>
                        </a:lnSpc>
                        <a:spcBef>
                          <a:spcPct val="0"/>
                        </a:spcBef>
                        <a:spcAft>
                          <a:spcPct val="0"/>
                        </a:spcAft>
                        <a:buNone/>
                      </a:pPr>
                      <a:r>
                        <a:rPr lang="zh-CN" altLang="en-US" sz="1400" b="0" i="0" u="none" kern="1200" baseline="0" dirty="0" smtClean="0">
                          <a:solidFill>
                            <a:srgbClr val="000000"/>
                          </a:solidFill>
                          <a:latin typeface="Calibri" panose="020F0502020204030204" pitchFamily="34" charset="0"/>
                          <a:ea typeface="宋体" panose="02010600030101010101" pitchFamily="2" charset="-122"/>
                          <a:cs typeface="+mn-cs"/>
                        </a:rPr>
                        <a:t>安全套的测试</a:t>
                      </a:r>
                      <a:endParaRPr lang="zh-CN" altLang="en-US" sz="14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163,718</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0"/>
                  </a:ext>
                </a:extLst>
              </a:tr>
              <a:tr h="2270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l" defTabSz="914400" rtl="0" eaLnBrk="1" fontAlgn="ctr" latinLnBrk="0" hangingPunct="1">
                        <a:lnSpc>
                          <a:spcPct val="100000"/>
                        </a:lnSpc>
                        <a:spcBef>
                          <a:spcPct val="0"/>
                        </a:spcBef>
                        <a:spcAft>
                          <a:spcPct val="0"/>
                        </a:spcAft>
                        <a:buNone/>
                      </a:pPr>
                      <a:r>
                        <a:rPr lang="zh-CN" altLang="en-US" sz="1400" b="0" i="0" u="none" kern="1200" baseline="0" dirty="0" smtClean="0">
                          <a:solidFill>
                            <a:srgbClr val="000000"/>
                          </a:solidFill>
                          <a:latin typeface="Calibri" panose="020F0502020204030204" pitchFamily="34" charset="0"/>
                          <a:ea typeface="宋体" panose="02010600030101010101" pitchFamily="2" charset="-122"/>
                          <a:cs typeface="+mn-cs"/>
                        </a:rPr>
                        <a:t>安全套的抽样和检测</a:t>
                      </a:r>
                      <a:endParaRPr lang="zh-CN" altLang="en-US" sz="14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160,279</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1"/>
                  </a:ext>
                </a:extLst>
              </a:tr>
              <a:tr h="22701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l" defTabSz="914400" rtl="0" eaLnBrk="1" fontAlgn="ctr" latinLnBrk="0" hangingPunct="1">
                        <a:lnSpc>
                          <a:spcPct val="100000"/>
                        </a:lnSpc>
                        <a:spcBef>
                          <a:spcPct val="0"/>
                        </a:spcBef>
                        <a:spcAft>
                          <a:spcPct val="0"/>
                        </a:spcAft>
                        <a:buNone/>
                      </a:pPr>
                      <a:r>
                        <a:rPr lang="zh-CN" altLang="en-US" sz="1400" b="0" i="0" u="none" kern="1200" baseline="0" dirty="0" smtClean="0">
                          <a:solidFill>
                            <a:srgbClr val="000000"/>
                          </a:solidFill>
                          <a:latin typeface="Calibri" panose="020F0502020204030204" pitchFamily="34" charset="0"/>
                          <a:ea typeface="宋体" panose="02010600030101010101" pitchFamily="2" charset="-122"/>
                          <a:cs typeface="+mn-cs"/>
                        </a:rPr>
                        <a:t>实验室检测</a:t>
                      </a:r>
                      <a:endParaRPr lang="zh-CN" altLang="en-US" sz="14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114,472</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2"/>
                  </a:ext>
                </a:extLst>
              </a:tr>
              <a:tr h="2286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l" defTabSz="914400" rtl="0" eaLnBrk="1" fontAlgn="ctr" latinLnBrk="0" hangingPunct="1">
                        <a:lnSpc>
                          <a:spcPct val="100000"/>
                        </a:lnSpc>
                        <a:spcBef>
                          <a:spcPct val="0"/>
                        </a:spcBef>
                        <a:spcAft>
                          <a:spcPct val="0"/>
                        </a:spcAft>
                        <a:buNone/>
                      </a:pPr>
                      <a:r>
                        <a:rPr lang="zh-CN" altLang="en-US" sz="1400" b="0" i="0" u="none" kern="1200" baseline="0" dirty="0" smtClean="0">
                          <a:solidFill>
                            <a:srgbClr val="000000"/>
                          </a:solidFill>
                          <a:latin typeface="Calibri" panose="020F0502020204030204" pitchFamily="34" charset="0"/>
                          <a:ea typeface="宋体" panose="02010600030101010101" pitchFamily="2" charset="-122"/>
                          <a:cs typeface="+mn-cs"/>
                        </a:rPr>
                        <a:t>设计和包装</a:t>
                      </a:r>
                      <a:endParaRPr lang="zh-CN" altLang="en-US" sz="14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67,301</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3"/>
                  </a:ext>
                </a:extLst>
              </a:tr>
              <a:tr h="1619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l" defTabSz="914400" rtl="0" eaLnBrk="1" fontAlgn="ctr" latinLnBrk="0" hangingPunct="1">
                        <a:lnSpc>
                          <a:spcPct val="100000"/>
                        </a:lnSpc>
                        <a:spcBef>
                          <a:spcPct val="0"/>
                        </a:spcBef>
                        <a:spcAft>
                          <a:spcPct val="0"/>
                        </a:spcAft>
                        <a:buNone/>
                      </a:pPr>
                      <a:r>
                        <a:rPr lang="zh-CN" altLang="en-US" sz="1400" b="0" i="0" u="none" kern="1200" baseline="0" dirty="0" smtClean="0">
                          <a:solidFill>
                            <a:srgbClr val="000000"/>
                          </a:solidFill>
                          <a:latin typeface="Calibri" panose="020F0502020204030204" pitchFamily="34" charset="0"/>
                          <a:ea typeface="宋体" panose="02010600030101010101" pitchFamily="2" charset="-122"/>
                          <a:cs typeface="+mn-cs"/>
                        </a:rPr>
                        <a:t>总计</a:t>
                      </a:r>
                      <a:endParaRPr lang="zh-CN" altLang="en-US" sz="14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93,679,420</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4"/>
                  </a:ext>
                </a:extLst>
              </a:tr>
            </a:tbl>
          </a:graphicData>
        </a:graphic>
      </p:graphicFrame>
      <p:sp>
        <p:nvSpPr>
          <p:cNvPr id="6" name="TextBox 2"/>
          <p:cNvSpPr txBox="1">
            <a:spLocks noGrp="1"/>
          </p:cNvSpPr>
          <p:nvPr>
            <p:ph idx="1"/>
          </p:nvPr>
        </p:nvSpPr>
        <p:spPr>
          <a:xfrm>
            <a:off x="228600" y="1752600"/>
            <a:ext cx="8229600" cy="400110"/>
          </a:xfrm>
          <a:prstGeom prst="rect">
            <a:avLst/>
          </a:prstGeom>
          <a:noFill/>
          <a:ln w="9525">
            <a:noFill/>
          </a:ln>
        </p:spPr>
        <p:txBody>
          <a:bodyPr wrap="square">
            <a:spAutoFit/>
          </a:bodyPr>
          <a:lstStyle/>
          <a:p>
            <a:pPr marL="0" indent="0">
              <a:buNone/>
            </a:pPr>
            <a:r>
              <a:rPr lang="en-US" altLang="zh-CN" sz="2000" b="1" dirty="0" smtClean="0"/>
              <a:t>3. </a:t>
            </a:r>
            <a:r>
              <a:rPr lang="zh-CN" altLang="en-US" sz="2000" b="1" dirty="0" smtClean="0"/>
              <a:t>计生用品采</a:t>
            </a:r>
            <a:r>
              <a:rPr lang="zh-CN" altLang="en-US" sz="2000" b="1" dirty="0"/>
              <a:t>购数据表和比例图</a:t>
            </a:r>
            <a:endParaRPr lang="en-US" altLang="en-US" sz="2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152710"/>
            <a:ext cx="4847499" cy="3697757"/>
          </a:xfrm>
          <a:prstGeom prst="rect">
            <a:avLst/>
          </a:prstGeom>
        </p:spPr>
      </p:pic>
    </p:spTree>
    <p:extLst>
      <p:ext uri="{BB962C8B-B14F-4D97-AF65-F5344CB8AC3E}">
        <p14:creationId xmlns:p14="http://schemas.microsoft.com/office/powerpoint/2010/main" val="265032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3350" y="449637"/>
            <a:ext cx="8229600" cy="715962"/>
          </a:xfrm>
          <a:noFill/>
          <a:ln>
            <a:noFill/>
          </a:ln>
        </p:spPr>
        <p:txBody>
          <a:bodyPr/>
          <a:lstStyle/>
          <a:p>
            <a:r>
              <a:rPr lang="zh-CN" altLang="en-US" sz="2800" b="1" dirty="0">
                <a:ea typeface="宋体" panose="02010600030101010101" pitchFamily="2" charset="-122"/>
              </a:rPr>
              <a:t>联合国人口基金</a:t>
            </a:r>
            <a:r>
              <a:rPr lang="en-US" altLang="zh-CN" sz="2800" b="1" dirty="0">
                <a:ea typeface="宋体" panose="02010600030101010101" pitchFamily="2" charset="-122"/>
              </a:rPr>
              <a:t>2016</a:t>
            </a:r>
            <a:r>
              <a:rPr lang="zh-CN" altLang="en-US" sz="2800" b="1" dirty="0">
                <a:ea typeface="宋体" panose="02010600030101010101" pitchFamily="2" charset="-122"/>
              </a:rPr>
              <a:t>年采购数</a:t>
            </a:r>
            <a:r>
              <a:rPr lang="zh-CN" altLang="en-US" sz="2800" b="1" dirty="0" smtClean="0">
                <a:ea typeface="宋体" panose="02010600030101010101" pitchFamily="2" charset="-122"/>
              </a:rPr>
              <a:t>据统计</a:t>
            </a:r>
            <a:endParaRPr lang="zh-CN" altLang="en-US" sz="2800" b="1" dirty="0">
              <a:ea typeface="宋体" panose="02010600030101010101" pitchFamily="2" charset="-122"/>
            </a:endParaRPr>
          </a:p>
        </p:txBody>
      </p:sp>
      <p:graphicFrame>
        <p:nvGraphicFramePr>
          <p:cNvPr id="8196" name="表格 8195"/>
          <p:cNvGraphicFramePr/>
          <p:nvPr>
            <p:extLst>
              <p:ext uri="{D42A27DB-BD31-4B8C-83A1-F6EECF244321}">
                <p14:modId xmlns:p14="http://schemas.microsoft.com/office/powerpoint/2010/main" val="1112191014"/>
              </p:ext>
            </p:extLst>
          </p:nvPr>
        </p:nvGraphicFramePr>
        <p:xfrm>
          <a:off x="398462" y="2152710"/>
          <a:ext cx="7964488" cy="4391660"/>
        </p:xfrm>
        <a:graphic>
          <a:graphicData uri="http://schemas.openxmlformats.org/drawingml/2006/table">
            <a:tbl>
              <a:tblPr/>
              <a:tblGrid>
                <a:gridCol w="2027767">
                  <a:extLst>
                    <a:ext uri="{9D8B030D-6E8A-4147-A177-3AD203B41FA5}">
                      <a16:colId xmlns:a16="http://schemas.microsoft.com/office/drawing/2014/main" val="20000"/>
                    </a:ext>
                  </a:extLst>
                </a:gridCol>
                <a:gridCol w="839788">
                  <a:extLst>
                    <a:ext uri="{9D8B030D-6E8A-4147-A177-3AD203B41FA5}">
                      <a16:colId xmlns:a16="http://schemas.microsoft.com/office/drawing/2014/main" val="20001"/>
                    </a:ext>
                  </a:extLst>
                </a:gridCol>
                <a:gridCol w="1544108">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6413">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6412">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tblGrid>
              <a:tr h="3810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b="1" dirty="0" smtClean="0">
                          <a:solidFill>
                            <a:srgbClr val="000000"/>
                          </a:solidFill>
                          <a:latin typeface="Times New Roman" panose="02020603050405020304" pitchFamily="18" charset="0"/>
                          <a:ea typeface="宋体" panose="02010600030101010101" pitchFamily="2" charset="-122"/>
                        </a:rPr>
                        <a:t>医疗器械</a:t>
                      </a:r>
                      <a:r>
                        <a:rPr lang="en-US" altLang="zh-CN" sz="1400" b="1" dirty="0" smtClean="0">
                          <a:solidFill>
                            <a:srgbClr val="000000"/>
                          </a:solidFill>
                          <a:latin typeface="Times New Roman" panose="02020603050405020304" pitchFamily="18" charset="0"/>
                          <a:ea typeface="宋体" panose="02010600030101010101" pitchFamily="2" charset="-122"/>
                        </a:rPr>
                        <a:t>/</a:t>
                      </a:r>
                      <a:r>
                        <a:rPr lang="zh-CN" altLang="en-US" sz="1400" b="1" dirty="0" smtClean="0">
                          <a:solidFill>
                            <a:srgbClr val="000000"/>
                          </a:solidFill>
                          <a:latin typeface="Times New Roman" panose="02020603050405020304" pitchFamily="18" charset="0"/>
                          <a:ea typeface="宋体" panose="02010600030101010101" pitchFamily="2" charset="-122"/>
                        </a:rPr>
                        <a:t>用品</a:t>
                      </a:r>
                      <a:r>
                        <a:rPr lang="en-US" altLang="zh-CN" sz="1400" b="1" dirty="0" smtClean="0">
                          <a:solidFill>
                            <a:srgbClr val="000000"/>
                          </a:solidFill>
                          <a:latin typeface="Times New Roman" panose="02020603050405020304" pitchFamily="18" charset="0"/>
                          <a:ea typeface="宋体" panose="02010600030101010101" pitchFamily="2" charset="-122"/>
                        </a:rPr>
                        <a:t>/</a:t>
                      </a:r>
                      <a:r>
                        <a:rPr lang="zh-CN" altLang="en-US" sz="1400" b="1" dirty="0" smtClean="0">
                          <a:solidFill>
                            <a:srgbClr val="000000"/>
                          </a:solidFill>
                          <a:latin typeface="Times New Roman" panose="02020603050405020304" pitchFamily="18" charset="0"/>
                          <a:ea typeface="宋体" panose="02010600030101010101" pitchFamily="2" charset="-122"/>
                        </a:rPr>
                        <a:t>解剖模型</a:t>
                      </a:r>
                      <a:endParaRPr lang="zh-CN" altLang="en-US" sz="1400" b="1"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zh-CN" altLang="en-US" sz="1400" b="1" dirty="0" smtClean="0">
                          <a:solidFill>
                            <a:srgbClr val="000000"/>
                          </a:solidFill>
                          <a:latin typeface="Times New Roman" panose="02020603050405020304" pitchFamily="18" charset="0"/>
                          <a:ea typeface="+mn-ea"/>
                        </a:rPr>
                        <a:t>美元</a:t>
                      </a:r>
                      <a:endParaRPr lang="zh-CN" altLang="en-US" sz="1400" b="1"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0"/>
                  </a:ext>
                </a:extLst>
              </a:tr>
              <a:tr h="20949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smtClean="0">
                          <a:solidFill>
                            <a:srgbClr val="000000"/>
                          </a:solidFill>
                          <a:latin typeface="Calibri" panose="020F0502020204030204" pitchFamily="34" charset="0"/>
                          <a:ea typeface="宋体" panose="02010600030101010101" pitchFamily="2" charset="-122"/>
                        </a:rPr>
                        <a:t>生殖健康包</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8,364,080</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1"/>
                  </a:ext>
                </a:extLst>
              </a:tr>
              <a:tr h="2270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smtClean="0">
                          <a:solidFill>
                            <a:srgbClr val="000000"/>
                          </a:solidFill>
                          <a:latin typeface="Calibri" panose="020F0502020204030204" pitchFamily="34" charset="0"/>
                          <a:ea typeface="宋体" panose="02010600030101010101" pitchFamily="2" charset="-122"/>
                        </a:rPr>
                        <a:t>医疗包</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5,480,150</a:t>
                      </a:r>
                      <a:endParaRPr lang="zh-CN" altLang="en-US" sz="14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2"/>
                  </a:ext>
                </a:extLst>
              </a:tr>
              <a:tr h="2286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smtClean="0">
                          <a:solidFill>
                            <a:srgbClr val="000000"/>
                          </a:solidFill>
                          <a:latin typeface="Calibri" panose="020F0502020204030204" pitchFamily="34" charset="0"/>
                          <a:ea typeface="宋体" panose="02010600030101010101" pitchFamily="2" charset="-122"/>
                        </a:rPr>
                        <a:t>打包服务</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4,924,619</a:t>
                      </a:r>
                      <a:endParaRPr lang="zh-CN" altLang="en-US" sz="14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3"/>
                  </a:ext>
                </a:extLst>
              </a:tr>
              <a:tr h="22701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smtClean="0">
                          <a:solidFill>
                            <a:srgbClr val="000000"/>
                          </a:solidFill>
                          <a:latin typeface="Calibri" panose="020F0502020204030204" pitchFamily="34" charset="0"/>
                          <a:ea typeface="宋体" panose="02010600030101010101" pitchFamily="2" charset="-122"/>
                        </a:rPr>
                        <a:t>医疗器械及家具</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4,399,916</a:t>
                      </a:r>
                      <a:endParaRPr lang="zh-CN" altLang="en-US" sz="14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4"/>
                  </a:ext>
                </a:extLst>
              </a:tr>
              <a:tr h="2270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smtClean="0">
                          <a:solidFill>
                            <a:srgbClr val="000000"/>
                          </a:solidFill>
                          <a:latin typeface="Calibri" panose="020F0502020204030204" pitchFamily="34" charset="0"/>
                          <a:ea typeface="宋体" panose="02010600030101010101" pitchFamily="2" charset="-122"/>
                        </a:rPr>
                        <a:t>医疗用品</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2,856,918</a:t>
                      </a:r>
                      <a:endParaRPr lang="zh-CN" altLang="en-US" sz="14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5"/>
                  </a:ext>
                </a:extLst>
              </a:tr>
              <a:tr h="22701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en-US" altLang="zh-CN" sz="1400" dirty="0" smtClean="0">
                          <a:solidFill>
                            <a:srgbClr val="000000"/>
                          </a:solidFill>
                          <a:latin typeface="Calibri" panose="020F0502020204030204" pitchFamily="34" charset="0"/>
                          <a:ea typeface="宋体" panose="02010600030101010101" pitchFamily="2" charset="-122"/>
                        </a:rPr>
                        <a:t>HIV</a:t>
                      </a:r>
                      <a:r>
                        <a:rPr lang="zh-CN" altLang="en-US" sz="1400" dirty="0" smtClean="0">
                          <a:solidFill>
                            <a:srgbClr val="000000"/>
                          </a:solidFill>
                          <a:latin typeface="Calibri" panose="020F0502020204030204" pitchFamily="34" charset="0"/>
                          <a:ea typeface="宋体" panose="02010600030101010101" pitchFamily="2" charset="-122"/>
                        </a:rPr>
                        <a:t>检测包</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2,059,376</a:t>
                      </a:r>
                      <a:endParaRPr lang="zh-CN" altLang="en-US" sz="14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6"/>
                  </a:ext>
                </a:extLst>
              </a:tr>
              <a:tr h="2286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smtClean="0">
                          <a:solidFill>
                            <a:srgbClr val="000000"/>
                          </a:solidFill>
                          <a:latin typeface="Calibri" panose="020F0502020204030204" pitchFamily="34" charset="0"/>
                          <a:ea typeface="宋体" panose="02010600030101010101" pitchFamily="2" charset="-122"/>
                        </a:rPr>
                        <a:t>麻醉呼吸机和复苏机</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1,621,597</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7"/>
                  </a:ext>
                </a:extLst>
              </a:tr>
              <a:tr h="2270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smtClean="0">
                          <a:solidFill>
                            <a:srgbClr val="000000"/>
                          </a:solidFill>
                          <a:latin typeface="Calibri" panose="020F0502020204030204" pitchFamily="34" charset="0"/>
                          <a:ea typeface="宋体" panose="02010600030101010101" pitchFamily="2" charset="-122"/>
                        </a:rPr>
                        <a:t>医用电气设备</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1,531,454</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8"/>
                  </a:ext>
                </a:extLst>
              </a:tr>
              <a:tr h="22701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400" dirty="0" smtClean="0">
                          <a:solidFill>
                            <a:srgbClr val="000000"/>
                          </a:solidFill>
                          <a:latin typeface="Calibri" panose="020F0502020204030204" pitchFamily="34" charset="0"/>
                          <a:ea typeface="宋体" panose="02010600030101010101" pitchFamily="2" charset="-122"/>
                        </a:rPr>
                        <a:t>医用诊断设备和物品</a:t>
                      </a:r>
                      <a:endParaRPr lang="zh-CN" altLang="en-US" sz="14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1,388,000</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9"/>
                  </a:ext>
                </a:extLst>
              </a:tr>
              <a:tr h="2286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l" defTabSz="914400" rtl="0" eaLnBrk="1" fontAlgn="ctr" latinLnBrk="0" hangingPunct="1">
                        <a:lnSpc>
                          <a:spcPct val="100000"/>
                        </a:lnSpc>
                        <a:spcBef>
                          <a:spcPct val="0"/>
                        </a:spcBef>
                        <a:spcAft>
                          <a:spcPct val="0"/>
                        </a:spcAft>
                        <a:buNone/>
                      </a:pPr>
                      <a:r>
                        <a:rPr lang="zh-CN" altLang="en-US" sz="1400" b="0" i="0" u="none" kern="1200" baseline="0" dirty="0" smtClean="0">
                          <a:solidFill>
                            <a:srgbClr val="000000"/>
                          </a:solidFill>
                          <a:latin typeface="Calibri" panose="020F0502020204030204" pitchFamily="34" charset="0"/>
                          <a:ea typeface="宋体" panose="02010600030101010101" pitchFamily="2" charset="-122"/>
                          <a:cs typeface="+mn-cs"/>
                        </a:rPr>
                        <a:t>医疗和外科手术器械</a:t>
                      </a:r>
                      <a:endParaRPr lang="zh-CN" altLang="en-US" sz="14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698,033</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0"/>
                  </a:ext>
                </a:extLst>
              </a:tr>
              <a:tr h="2270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l" defTabSz="914400" rtl="0" eaLnBrk="1" fontAlgn="ctr" latinLnBrk="0" hangingPunct="1">
                        <a:lnSpc>
                          <a:spcPct val="100000"/>
                        </a:lnSpc>
                        <a:spcBef>
                          <a:spcPct val="0"/>
                        </a:spcBef>
                        <a:spcAft>
                          <a:spcPct val="0"/>
                        </a:spcAft>
                        <a:buNone/>
                      </a:pPr>
                      <a:r>
                        <a:rPr lang="zh-CN" altLang="en-US" sz="1400" b="0" i="0" u="none" kern="1200" baseline="0" dirty="0" smtClean="0">
                          <a:solidFill>
                            <a:srgbClr val="000000"/>
                          </a:solidFill>
                          <a:latin typeface="Calibri" panose="020F0502020204030204" pitchFamily="34" charset="0"/>
                          <a:ea typeface="宋体" panose="02010600030101010101" pitchFamily="2" charset="-122"/>
                          <a:cs typeface="+mn-cs"/>
                        </a:rPr>
                        <a:t>梅毒检测包</a:t>
                      </a:r>
                      <a:endParaRPr lang="zh-CN" altLang="en-US" sz="14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411,165</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1"/>
                  </a:ext>
                </a:extLst>
              </a:tr>
              <a:tr h="22701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l" defTabSz="914400" rtl="0" eaLnBrk="1" fontAlgn="ctr" latinLnBrk="0" hangingPunct="1">
                        <a:lnSpc>
                          <a:spcPct val="100000"/>
                        </a:lnSpc>
                        <a:spcBef>
                          <a:spcPct val="0"/>
                        </a:spcBef>
                        <a:spcAft>
                          <a:spcPct val="0"/>
                        </a:spcAft>
                        <a:buNone/>
                      </a:pPr>
                      <a:r>
                        <a:rPr lang="zh-CN" altLang="en-US" sz="1400" b="0" i="0" u="none" kern="1200" baseline="0" dirty="0" smtClean="0">
                          <a:solidFill>
                            <a:srgbClr val="000000"/>
                          </a:solidFill>
                          <a:latin typeface="Calibri" panose="020F0502020204030204" pitchFamily="34" charset="0"/>
                          <a:ea typeface="宋体" panose="02010600030101010101" pitchFamily="2" charset="-122"/>
                          <a:cs typeface="+mn-cs"/>
                        </a:rPr>
                        <a:t>医疗消毒设备</a:t>
                      </a:r>
                      <a:endParaRPr lang="zh-CN" altLang="en-US" sz="14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391,621</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2"/>
                  </a:ext>
                </a:extLst>
              </a:tr>
              <a:tr h="2286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l" defTabSz="914400" rtl="0" eaLnBrk="1" fontAlgn="ctr" latinLnBrk="0" hangingPunct="1">
                        <a:lnSpc>
                          <a:spcPct val="100000"/>
                        </a:lnSpc>
                        <a:spcBef>
                          <a:spcPct val="0"/>
                        </a:spcBef>
                        <a:spcAft>
                          <a:spcPct val="0"/>
                        </a:spcAft>
                        <a:buNone/>
                      </a:pPr>
                      <a:r>
                        <a:rPr lang="zh-CN" altLang="en-US" sz="1400" b="0" i="0" u="none" kern="1200" baseline="0" dirty="0" smtClean="0">
                          <a:solidFill>
                            <a:srgbClr val="000000"/>
                          </a:solidFill>
                          <a:latin typeface="Calibri" panose="020F0502020204030204" pitchFamily="34" charset="0"/>
                          <a:ea typeface="宋体" panose="02010600030101010101" pitchFamily="2" charset="-122"/>
                          <a:cs typeface="+mn-cs"/>
                        </a:rPr>
                        <a:t>解剖模型</a:t>
                      </a:r>
                      <a:endParaRPr lang="zh-CN" altLang="en-US" sz="14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349,802</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3"/>
                  </a:ext>
                </a:extLst>
              </a:tr>
              <a:tr h="1619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l" defTabSz="914400" rtl="0" eaLnBrk="1" fontAlgn="ctr" latinLnBrk="0" hangingPunct="1">
                        <a:lnSpc>
                          <a:spcPct val="100000"/>
                        </a:lnSpc>
                        <a:spcBef>
                          <a:spcPct val="0"/>
                        </a:spcBef>
                        <a:spcAft>
                          <a:spcPct val="0"/>
                        </a:spcAft>
                        <a:buNone/>
                      </a:pPr>
                      <a:r>
                        <a:rPr lang="zh-CN" altLang="en-US" sz="1400" b="0" i="0" u="none" kern="1200" baseline="0" dirty="0" smtClean="0">
                          <a:solidFill>
                            <a:srgbClr val="000000"/>
                          </a:solidFill>
                          <a:latin typeface="Calibri" panose="020F0502020204030204" pitchFamily="34" charset="0"/>
                          <a:ea typeface="宋体" panose="02010600030101010101" pitchFamily="2" charset="-122"/>
                          <a:cs typeface="+mn-cs"/>
                        </a:rPr>
                        <a:t>医疗服装及亚麻制品</a:t>
                      </a:r>
                      <a:endParaRPr lang="zh-CN" altLang="en-US" sz="14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144,400</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4"/>
                  </a:ext>
                </a:extLst>
              </a:tr>
              <a:tr h="53340">
                <a:tc>
                  <a:txBody>
                    <a:bodyPr/>
                    <a:lstStyle/>
                    <a:p>
                      <a:r>
                        <a:rPr lang="zh-CN" altLang="en-US" sz="1400" dirty="0" smtClean="0"/>
                        <a:t>医疗器具</a:t>
                      </a:r>
                      <a:endParaRPr lang="en-US" sz="1400" dirty="0"/>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400" b="0" i="0" u="none" strike="noStrike" kern="1200" baseline="0" dirty="0" smtClean="0">
                          <a:solidFill>
                            <a:schemeClr val="tx1"/>
                          </a:solidFill>
                          <a:latin typeface="Times" pitchFamily="18" charset="0"/>
                          <a:ea typeface="+mn-ea"/>
                          <a:cs typeface="+mn-cs"/>
                        </a:rPr>
                        <a:t>126,955</a:t>
                      </a:r>
                      <a:endParaRPr lang="zh-CN" altLang="en-US" sz="14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rowSpan="4">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rowSpan="4">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rowSpan="4">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rowSpan="4">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rowSpan="4">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rowSpan="4">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rowSpan="4">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rowSpan="4">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5"/>
                  </a:ext>
                </a:extLst>
              </a:tr>
              <a:tr h="160020">
                <a:tc>
                  <a:txBody>
                    <a:bodyPr/>
                    <a:lstStyle/>
                    <a:p>
                      <a:r>
                        <a:rPr lang="zh-CN" altLang="en-US" sz="1400" dirty="0" smtClean="0"/>
                        <a:t>取样及检测</a:t>
                      </a:r>
                      <a:endParaRPr lang="en-US" sz="14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lvl="0" algn="r" eaLnBrk="1" fontAlgn="ctr" hangingPunct="1">
                        <a:buNone/>
                      </a:pPr>
                      <a:r>
                        <a:rPr lang="en-US" sz="1400" b="0" i="0" u="none" strike="noStrike" kern="1200" baseline="0" dirty="0" smtClean="0">
                          <a:solidFill>
                            <a:schemeClr val="tx1"/>
                          </a:solidFill>
                          <a:latin typeface="+mn-lt"/>
                          <a:ea typeface="+mn-ea"/>
                          <a:cs typeface="+mn-cs"/>
                        </a:rPr>
                        <a:t>123,384</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r h="0">
                <a:tc>
                  <a:txBody>
                    <a:bodyPr/>
                    <a:lstStyle/>
                    <a:p>
                      <a:r>
                        <a:rPr lang="zh-CN" altLang="en-US" sz="1400" dirty="0" smtClean="0"/>
                        <a:t>怀孕试纸</a:t>
                      </a:r>
                      <a:endParaRPr lang="en-US" sz="14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lvl="0" algn="r" eaLnBrk="1" fontAlgn="ctr" hangingPunct="1">
                        <a:buNone/>
                      </a:pPr>
                      <a:r>
                        <a:rPr lang="en-US" sz="1400" b="0" i="0" u="none" strike="noStrike" kern="1200" baseline="0" dirty="0" smtClean="0">
                          <a:solidFill>
                            <a:schemeClr val="tx1"/>
                          </a:solidFill>
                          <a:latin typeface="+mn-lt"/>
                          <a:ea typeface="+mn-ea"/>
                          <a:cs typeface="+mn-cs"/>
                        </a:rPr>
                        <a:t>39,715</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7"/>
                  </a:ext>
                </a:extLst>
              </a:tr>
              <a:tr h="0">
                <a:tc>
                  <a:txBody>
                    <a:bodyPr/>
                    <a:lstStyle/>
                    <a:p>
                      <a:r>
                        <a:rPr lang="zh-CN" altLang="en-US" sz="1400" dirty="0" smtClean="0"/>
                        <a:t>总计</a:t>
                      </a:r>
                      <a:endParaRPr lang="en-US" sz="14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lvl="0" algn="r" eaLnBrk="1" fontAlgn="ctr" hangingPunct="1">
                        <a:buNone/>
                      </a:pPr>
                      <a:r>
                        <a:rPr lang="en-US" sz="1400" b="0" i="0" u="none" strike="noStrike" kern="1200" baseline="0" dirty="0" smtClean="0">
                          <a:solidFill>
                            <a:schemeClr val="tx1"/>
                          </a:solidFill>
                          <a:latin typeface="+mn-lt"/>
                          <a:ea typeface="+mn-ea"/>
                          <a:cs typeface="+mn-cs"/>
                        </a:rPr>
                        <a:t>34,911,186</a:t>
                      </a:r>
                      <a:endParaRPr lang="zh-CN" altLang="en-US" sz="14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8"/>
                  </a:ext>
                </a:extLst>
              </a:tr>
            </a:tbl>
          </a:graphicData>
        </a:graphic>
      </p:graphicFrame>
      <p:sp>
        <p:nvSpPr>
          <p:cNvPr id="6" name="TextBox 2"/>
          <p:cNvSpPr txBox="1">
            <a:spLocks noGrp="1"/>
          </p:cNvSpPr>
          <p:nvPr>
            <p:ph idx="1"/>
          </p:nvPr>
        </p:nvSpPr>
        <p:spPr>
          <a:xfrm>
            <a:off x="228600" y="1752600"/>
            <a:ext cx="8229600" cy="400110"/>
          </a:xfrm>
          <a:prstGeom prst="rect">
            <a:avLst/>
          </a:prstGeom>
          <a:noFill/>
          <a:ln w="9525">
            <a:noFill/>
          </a:ln>
        </p:spPr>
        <p:txBody>
          <a:bodyPr wrap="square">
            <a:spAutoFit/>
          </a:bodyPr>
          <a:lstStyle/>
          <a:p>
            <a:pPr marL="0" indent="0">
              <a:buNone/>
            </a:pPr>
            <a:r>
              <a:rPr lang="en-US" altLang="zh-CN" sz="2000" b="1" dirty="0" smtClean="0"/>
              <a:t>4. </a:t>
            </a:r>
            <a:r>
              <a:rPr lang="zh-CN" altLang="en-US" sz="2000" b="1" dirty="0" smtClean="0"/>
              <a:t>医疗器械</a:t>
            </a:r>
            <a:r>
              <a:rPr lang="en-US" altLang="zh-CN" sz="2000" b="1" dirty="0" smtClean="0"/>
              <a:t>/</a:t>
            </a:r>
            <a:r>
              <a:rPr lang="zh-CN" altLang="en-US" sz="2000" b="1" dirty="0" smtClean="0"/>
              <a:t>用品</a:t>
            </a:r>
            <a:r>
              <a:rPr lang="en-US" altLang="zh-CN" sz="2000" b="1" dirty="0" smtClean="0"/>
              <a:t>/</a:t>
            </a:r>
            <a:r>
              <a:rPr lang="zh-CN" altLang="en-US" sz="2000" b="1" dirty="0" smtClean="0"/>
              <a:t>解剖模型采</a:t>
            </a:r>
            <a:r>
              <a:rPr lang="zh-CN" altLang="en-US" sz="2000" b="1" dirty="0"/>
              <a:t>购数据表和比例图</a:t>
            </a:r>
            <a:endParaRPr lang="en-US" alt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152710"/>
            <a:ext cx="5562600" cy="4495800"/>
          </a:xfrm>
          <a:prstGeom prst="rect">
            <a:avLst/>
          </a:prstGeom>
        </p:spPr>
      </p:pic>
    </p:spTree>
    <p:extLst>
      <p:ext uri="{BB962C8B-B14F-4D97-AF65-F5344CB8AC3E}">
        <p14:creationId xmlns:p14="http://schemas.microsoft.com/office/powerpoint/2010/main" val="850129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3350" y="449637"/>
            <a:ext cx="8229600" cy="715962"/>
          </a:xfrm>
          <a:noFill/>
          <a:ln>
            <a:noFill/>
          </a:ln>
        </p:spPr>
        <p:txBody>
          <a:bodyPr/>
          <a:lstStyle/>
          <a:p>
            <a:r>
              <a:rPr lang="zh-CN" altLang="en-US" sz="2800" b="1" dirty="0">
                <a:ea typeface="宋体" panose="02010600030101010101" pitchFamily="2" charset="-122"/>
              </a:rPr>
              <a:t>联合国人口基金</a:t>
            </a:r>
            <a:r>
              <a:rPr lang="en-US" altLang="zh-CN" sz="2800" b="1" dirty="0">
                <a:ea typeface="宋体" panose="02010600030101010101" pitchFamily="2" charset="-122"/>
              </a:rPr>
              <a:t>2016</a:t>
            </a:r>
            <a:r>
              <a:rPr lang="zh-CN" altLang="en-US" sz="2800" b="1" dirty="0">
                <a:ea typeface="宋体" panose="02010600030101010101" pitchFamily="2" charset="-122"/>
              </a:rPr>
              <a:t>年采购数</a:t>
            </a:r>
            <a:r>
              <a:rPr lang="zh-CN" altLang="en-US" sz="2800" b="1" dirty="0" smtClean="0">
                <a:ea typeface="宋体" panose="02010600030101010101" pitchFamily="2" charset="-122"/>
              </a:rPr>
              <a:t>据统计</a:t>
            </a:r>
            <a:endParaRPr lang="zh-CN" altLang="en-US" sz="2800" b="1" dirty="0">
              <a:ea typeface="宋体" panose="02010600030101010101" pitchFamily="2" charset="-122"/>
            </a:endParaRPr>
          </a:p>
        </p:txBody>
      </p:sp>
      <p:graphicFrame>
        <p:nvGraphicFramePr>
          <p:cNvPr id="8196" name="表格 8195"/>
          <p:cNvGraphicFramePr/>
          <p:nvPr>
            <p:extLst>
              <p:ext uri="{D42A27DB-BD31-4B8C-83A1-F6EECF244321}">
                <p14:modId xmlns:p14="http://schemas.microsoft.com/office/powerpoint/2010/main" val="1658851727"/>
              </p:ext>
            </p:extLst>
          </p:nvPr>
        </p:nvGraphicFramePr>
        <p:xfrm>
          <a:off x="265906" y="2152710"/>
          <a:ext cx="7964488" cy="4038600"/>
        </p:xfrm>
        <a:graphic>
          <a:graphicData uri="http://schemas.openxmlformats.org/drawingml/2006/table">
            <a:tbl>
              <a:tblPr/>
              <a:tblGrid>
                <a:gridCol w="1658938">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609725">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6413">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6412">
                  <a:extLst>
                    <a:ext uri="{9D8B030D-6E8A-4147-A177-3AD203B41FA5}">
                      <a16:colId xmlns:a16="http://schemas.microsoft.com/office/drawing/2014/main" val="20008"/>
                    </a:ext>
                  </a:extLst>
                </a:gridCol>
                <a:gridCol w="508000">
                  <a:extLst>
                    <a:ext uri="{9D8B030D-6E8A-4147-A177-3AD203B41FA5}">
                      <a16:colId xmlns:a16="http://schemas.microsoft.com/office/drawing/2014/main" val="20009"/>
                    </a:ext>
                  </a:extLst>
                </a:gridCol>
              </a:tblGrid>
              <a:tr h="3810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600" b="1" dirty="0" smtClean="0">
                          <a:solidFill>
                            <a:srgbClr val="000000"/>
                          </a:solidFill>
                          <a:latin typeface="Times New Roman" panose="02020603050405020304" pitchFamily="18" charset="0"/>
                          <a:ea typeface="宋体" panose="02010600030101010101" pitchFamily="2" charset="-122"/>
                        </a:rPr>
                        <a:t>药品</a:t>
                      </a:r>
                      <a:endParaRPr lang="zh-CN" altLang="en-US" sz="1600" b="1"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zh-CN" altLang="en-US" sz="1600" b="1" dirty="0" smtClean="0">
                          <a:solidFill>
                            <a:srgbClr val="000000"/>
                          </a:solidFill>
                          <a:latin typeface="Times New Roman" panose="02020603050405020304" pitchFamily="18" charset="0"/>
                          <a:ea typeface="+mn-ea"/>
                        </a:rPr>
                        <a:t>美元</a:t>
                      </a:r>
                      <a:endParaRPr lang="zh-CN" altLang="en-US" sz="1600" b="1"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0"/>
                  </a:ext>
                </a:extLst>
              </a:tr>
              <a:tr h="20949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600" dirty="0">
                          <a:solidFill>
                            <a:srgbClr val="000000"/>
                          </a:solidFill>
                          <a:latin typeface="Times New Roman" panose="02020603050405020304" pitchFamily="18" charset="0"/>
                          <a:ea typeface="宋体" panose="02010600030101010101" pitchFamily="2" charset="-122"/>
                        </a:rPr>
                        <a:t>其他药物  </a:t>
                      </a:r>
                      <a:endParaRPr lang="zh-CN" altLang="en-US" sz="16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600" b="0" i="0" u="none" strike="noStrike" kern="1200" baseline="0" dirty="0" smtClean="0">
                          <a:solidFill>
                            <a:schemeClr val="tx1"/>
                          </a:solidFill>
                          <a:latin typeface="Times" pitchFamily="18" charset="0"/>
                          <a:ea typeface="+mn-ea"/>
                          <a:cs typeface="+mn-cs"/>
                        </a:rPr>
                        <a:t>6,031,872</a:t>
                      </a:r>
                      <a:endParaRPr lang="zh-CN" altLang="en-US" sz="16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16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1"/>
                  </a:ext>
                </a:extLst>
              </a:tr>
              <a:tr h="2270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600" dirty="0">
                          <a:solidFill>
                            <a:srgbClr val="000000"/>
                          </a:solidFill>
                          <a:latin typeface="Times New Roman" panose="02020603050405020304" pitchFamily="18" charset="0"/>
                          <a:ea typeface="宋体" panose="02010600030101010101" pitchFamily="2" charset="-122"/>
                        </a:rPr>
                        <a:t>催产剂及反催产剂  </a:t>
                      </a:r>
                      <a:endParaRPr lang="zh-CN" altLang="en-US" sz="16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600" b="0" i="0" u="none" strike="noStrike" kern="1200" baseline="0" dirty="0" smtClean="0">
                          <a:solidFill>
                            <a:schemeClr val="tx1"/>
                          </a:solidFill>
                          <a:latin typeface="Times" pitchFamily="18" charset="0"/>
                          <a:ea typeface="+mn-ea"/>
                          <a:cs typeface="+mn-cs"/>
                        </a:rPr>
                        <a:t>3,087,827</a:t>
                      </a:r>
                      <a:endParaRPr lang="zh-CN" altLang="en-US" sz="16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16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2"/>
                  </a:ext>
                </a:extLst>
              </a:tr>
              <a:tr h="2286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600" dirty="0" smtClean="0">
                          <a:solidFill>
                            <a:srgbClr val="000000"/>
                          </a:solidFill>
                          <a:latin typeface="Calibri" panose="020F0502020204030204" pitchFamily="34" charset="0"/>
                          <a:ea typeface="宋体" panose="02010600030101010101" pitchFamily="2" charset="-122"/>
                        </a:rPr>
                        <a:t>抗疟疾药品</a:t>
                      </a:r>
                      <a:endParaRPr lang="zh-CN" altLang="en-US" sz="16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600" b="0" i="0" u="none" strike="noStrike" kern="1200" baseline="0" dirty="0" smtClean="0">
                          <a:solidFill>
                            <a:schemeClr val="tx1"/>
                          </a:solidFill>
                          <a:latin typeface="Times" pitchFamily="18" charset="0"/>
                          <a:ea typeface="+mn-ea"/>
                          <a:cs typeface="+mn-cs"/>
                        </a:rPr>
                        <a:t>875,263</a:t>
                      </a:r>
                      <a:endParaRPr lang="zh-CN" altLang="en-US" sz="16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16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3"/>
                  </a:ext>
                </a:extLst>
              </a:tr>
              <a:tr h="22701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600" dirty="0" smtClean="0">
                          <a:solidFill>
                            <a:srgbClr val="000000"/>
                          </a:solidFill>
                          <a:latin typeface="Calibri" panose="020F0502020204030204" pitchFamily="34" charset="0"/>
                          <a:ea typeface="宋体" panose="02010600030101010101" pitchFamily="2" charset="-122"/>
                        </a:rPr>
                        <a:t>心血管药品</a:t>
                      </a:r>
                      <a:endParaRPr lang="zh-CN" altLang="en-US" sz="16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600" b="0" i="0" u="none" strike="noStrike" kern="1200" baseline="0" dirty="0" smtClean="0">
                          <a:solidFill>
                            <a:schemeClr val="tx1"/>
                          </a:solidFill>
                          <a:latin typeface="Times" pitchFamily="18" charset="0"/>
                          <a:ea typeface="+mn-ea"/>
                          <a:cs typeface="+mn-cs"/>
                        </a:rPr>
                        <a:t>645,335</a:t>
                      </a:r>
                      <a:endParaRPr lang="zh-CN" altLang="en-US" sz="16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16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4"/>
                  </a:ext>
                </a:extLst>
              </a:tr>
              <a:tr h="2270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600" dirty="0" smtClean="0">
                          <a:solidFill>
                            <a:srgbClr val="000000"/>
                          </a:solidFill>
                          <a:latin typeface="Calibri" panose="020F0502020204030204" pitchFamily="34" charset="0"/>
                          <a:ea typeface="宋体" panose="02010600030101010101" pitchFamily="2" charset="-122"/>
                        </a:rPr>
                        <a:t>抗菌药</a:t>
                      </a:r>
                      <a:endParaRPr lang="zh-CN" altLang="en-US" sz="16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600" b="0" i="0" u="none" strike="noStrike" kern="1200" baseline="0" dirty="0" smtClean="0">
                          <a:solidFill>
                            <a:schemeClr val="tx1"/>
                          </a:solidFill>
                          <a:latin typeface="Times" pitchFamily="18" charset="0"/>
                          <a:ea typeface="+mn-ea"/>
                          <a:cs typeface="+mn-cs"/>
                        </a:rPr>
                        <a:t>378,939</a:t>
                      </a:r>
                      <a:endParaRPr lang="zh-CN" altLang="en-US" sz="16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16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5"/>
                  </a:ext>
                </a:extLst>
              </a:tr>
              <a:tr h="22701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600" dirty="0" smtClean="0">
                          <a:solidFill>
                            <a:srgbClr val="000000"/>
                          </a:solidFill>
                          <a:latin typeface="Calibri" panose="020F0502020204030204" pitchFamily="34" charset="0"/>
                          <a:ea typeface="宋体" panose="02010600030101010101" pitchFamily="2" charset="-122"/>
                        </a:rPr>
                        <a:t>静脉注射液</a:t>
                      </a:r>
                      <a:endParaRPr lang="zh-CN" altLang="en-US" sz="16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600" b="0" i="0" u="none" strike="noStrike" kern="1200" baseline="0" dirty="0" smtClean="0">
                          <a:solidFill>
                            <a:schemeClr val="tx1"/>
                          </a:solidFill>
                          <a:latin typeface="Times" pitchFamily="18" charset="0"/>
                          <a:ea typeface="+mn-ea"/>
                          <a:cs typeface="+mn-cs"/>
                        </a:rPr>
                        <a:t>153,869</a:t>
                      </a:r>
                      <a:endParaRPr lang="zh-CN" altLang="en-US" sz="16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16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6"/>
                  </a:ext>
                </a:extLst>
              </a:tr>
              <a:tr h="2286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600" dirty="0" smtClean="0">
                          <a:solidFill>
                            <a:srgbClr val="000000"/>
                          </a:solidFill>
                          <a:latin typeface="Calibri" panose="020F0502020204030204" pitchFamily="34" charset="0"/>
                          <a:ea typeface="宋体" panose="02010600030101010101" pitchFamily="2" charset="-122"/>
                        </a:rPr>
                        <a:t>抗贫血药品</a:t>
                      </a:r>
                      <a:endParaRPr lang="zh-CN" altLang="en-US" sz="16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600" b="0" i="0" u="none" strike="noStrike" kern="1200" baseline="0" dirty="0" smtClean="0">
                          <a:solidFill>
                            <a:schemeClr val="tx1"/>
                          </a:solidFill>
                          <a:latin typeface="Times" pitchFamily="18" charset="0"/>
                          <a:ea typeface="+mn-ea"/>
                          <a:cs typeface="+mn-cs"/>
                        </a:rPr>
                        <a:t>138,860</a:t>
                      </a:r>
                      <a:endParaRPr lang="zh-CN" altLang="en-US" sz="16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16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7"/>
                  </a:ext>
                </a:extLst>
              </a:tr>
              <a:tr h="2270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600" dirty="0" smtClean="0">
                          <a:solidFill>
                            <a:srgbClr val="000000"/>
                          </a:solidFill>
                          <a:latin typeface="Calibri" panose="020F0502020204030204" pitchFamily="34" charset="0"/>
                          <a:ea typeface="宋体" panose="02010600030101010101" pitchFamily="2" charset="-122"/>
                        </a:rPr>
                        <a:t>诊断和实验室试剂</a:t>
                      </a:r>
                      <a:endParaRPr lang="zh-CN" altLang="en-US" sz="16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600" b="0" i="0" u="none" strike="noStrike" kern="1200" baseline="0" dirty="0" smtClean="0">
                          <a:solidFill>
                            <a:schemeClr val="tx1"/>
                          </a:solidFill>
                          <a:latin typeface="Times" pitchFamily="18" charset="0"/>
                          <a:ea typeface="+mn-ea"/>
                          <a:cs typeface="+mn-cs"/>
                        </a:rPr>
                        <a:t>94,240</a:t>
                      </a:r>
                      <a:endParaRPr lang="zh-CN" altLang="en-US" sz="16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16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8"/>
                  </a:ext>
                </a:extLst>
              </a:tr>
              <a:tr h="22701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r>
                        <a:rPr lang="zh-CN" altLang="en-US" sz="1600" dirty="0" smtClean="0">
                          <a:solidFill>
                            <a:srgbClr val="000000"/>
                          </a:solidFill>
                          <a:latin typeface="Calibri" panose="020F0502020204030204" pitchFamily="34" charset="0"/>
                          <a:ea typeface="宋体" panose="02010600030101010101" pitchFamily="2" charset="-122"/>
                        </a:rPr>
                        <a:t>麻醉药品</a:t>
                      </a:r>
                      <a:endParaRPr lang="zh-CN" altLang="en-US" sz="1600" dirty="0">
                        <a:solidFill>
                          <a:srgbClr val="000000"/>
                        </a:solidFill>
                        <a:latin typeface="Calibri" panose="020F0502020204030204" pitchFamily="34" charset="0"/>
                        <a:ea typeface="宋体" panose="02010600030101010101" pitchFamily="2" charset="-122"/>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600" b="0" i="0" u="none" strike="noStrike" kern="1200" baseline="0" dirty="0" smtClean="0">
                          <a:solidFill>
                            <a:schemeClr val="tx1"/>
                          </a:solidFill>
                          <a:latin typeface="Times" pitchFamily="18" charset="0"/>
                          <a:ea typeface="+mn-ea"/>
                          <a:cs typeface="+mn-cs"/>
                        </a:rPr>
                        <a:t>69,561</a:t>
                      </a:r>
                      <a:endParaRPr lang="zh-CN" altLang="en-US" sz="16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9"/>
                  </a:ext>
                </a:extLst>
              </a:tr>
              <a:tr h="2286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l" defTabSz="914400" rtl="0" eaLnBrk="1" fontAlgn="ctr" latinLnBrk="0" hangingPunct="1">
                        <a:lnSpc>
                          <a:spcPct val="100000"/>
                        </a:lnSpc>
                        <a:spcBef>
                          <a:spcPct val="0"/>
                        </a:spcBef>
                        <a:spcAft>
                          <a:spcPct val="0"/>
                        </a:spcAft>
                        <a:buNone/>
                      </a:pPr>
                      <a:r>
                        <a:rPr lang="zh-CN" altLang="en-US" sz="1600" b="0" i="0" u="none" kern="1200" baseline="0" dirty="0" smtClean="0">
                          <a:solidFill>
                            <a:srgbClr val="000000"/>
                          </a:solidFill>
                          <a:latin typeface="Calibri" panose="020F0502020204030204" pitchFamily="34" charset="0"/>
                          <a:ea typeface="宋体" panose="02010600030101010101" pitchFamily="2" charset="-122"/>
                          <a:cs typeface="+mn-cs"/>
                        </a:rPr>
                        <a:t>取样和检测</a:t>
                      </a:r>
                      <a:endParaRPr lang="zh-CN" altLang="en-US" sz="16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600" b="0" i="0" u="none" strike="noStrike" kern="1200" baseline="0" dirty="0" smtClean="0">
                          <a:solidFill>
                            <a:schemeClr val="tx1"/>
                          </a:solidFill>
                          <a:latin typeface="Times" pitchFamily="18" charset="0"/>
                          <a:ea typeface="+mn-ea"/>
                          <a:cs typeface="+mn-cs"/>
                        </a:rPr>
                        <a:t>54,249</a:t>
                      </a:r>
                      <a:endParaRPr lang="zh-CN" altLang="en-US" sz="16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0"/>
                  </a:ext>
                </a:extLst>
              </a:tr>
              <a:tr h="2270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l" defTabSz="914400" rtl="0" eaLnBrk="1" fontAlgn="ctr" latinLnBrk="0" hangingPunct="1">
                        <a:lnSpc>
                          <a:spcPct val="100000"/>
                        </a:lnSpc>
                        <a:spcBef>
                          <a:spcPct val="0"/>
                        </a:spcBef>
                        <a:spcAft>
                          <a:spcPct val="0"/>
                        </a:spcAft>
                        <a:buNone/>
                      </a:pPr>
                      <a:r>
                        <a:rPr lang="zh-CN" altLang="en-US" sz="1600" b="0" i="0" u="none" kern="1200" baseline="0" dirty="0" smtClean="0">
                          <a:solidFill>
                            <a:srgbClr val="000000"/>
                          </a:solidFill>
                          <a:latin typeface="Calibri" panose="020F0502020204030204" pitchFamily="34" charset="0"/>
                          <a:ea typeface="宋体" panose="02010600030101010101" pitchFamily="2" charset="-122"/>
                          <a:cs typeface="+mn-cs"/>
                        </a:rPr>
                        <a:t>抗病毒药</a:t>
                      </a:r>
                      <a:endParaRPr lang="zh-CN" altLang="en-US" sz="16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600" b="0" i="0" u="none" strike="noStrike" kern="1200" baseline="0" dirty="0" smtClean="0">
                          <a:solidFill>
                            <a:schemeClr val="tx1"/>
                          </a:solidFill>
                          <a:latin typeface="Times" pitchFamily="18" charset="0"/>
                          <a:ea typeface="+mn-ea"/>
                          <a:cs typeface="+mn-cs"/>
                        </a:rPr>
                        <a:t>34,556</a:t>
                      </a:r>
                      <a:endParaRPr lang="zh-CN" altLang="en-US" sz="16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1"/>
                  </a:ext>
                </a:extLst>
              </a:tr>
              <a:tr h="22701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l" defTabSz="914400" rtl="0" eaLnBrk="1" fontAlgn="ctr" latinLnBrk="0" hangingPunct="1">
                        <a:lnSpc>
                          <a:spcPct val="100000"/>
                        </a:lnSpc>
                        <a:spcBef>
                          <a:spcPct val="0"/>
                        </a:spcBef>
                        <a:spcAft>
                          <a:spcPct val="0"/>
                        </a:spcAft>
                        <a:buNone/>
                      </a:pPr>
                      <a:r>
                        <a:rPr lang="zh-CN" altLang="en-US" sz="1600" b="0" i="0" u="none" kern="1200" baseline="0" dirty="0" smtClean="0">
                          <a:solidFill>
                            <a:srgbClr val="000000"/>
                          </a:solidFill>
                          <a:latin typeface="Calibri" panose="020F0502020204030204" pitchFamily="34" charset="0"/>
                          <a:ea typeface="宋体" panose="02010600030101010101" pitchFamily="2" charset="-122"/>
                          <a:cs typeface="+mn-cs"/>
                        </a:rPr>
                        <a:t>消毒类药品</a:t>
                      </a:r>
                      <a:endParaRPr lang="zh-CN" altLang="en-US" sz="16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600" b="0" i="0" u="none" strike="noStrike" kern="1200" baseline="0" dirty="0" smtClean="0">
                          <a:solidFill>
                            <a:schemeClr val="tx1"/>
                          </a:solidFill>
                          <a:latin typeface="Times" pitchFamily="18" charset="0"/>
                          <a:ea typeface="+mn-ea"/>
                          <a:cs typeface="+mn-cs"/>
                        </a:rPr>
                        <a:t>30,361</a:t>
                      </a:r>
                      <a:endParaRPr lang="zh-CN" altLang="en-US" sz="16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2"/>
                  </a:ext>
                </a:extLst>
              </a:tr>
              <a:tr h="2286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l" defTabSz="914400" rtl="0" eaLnBrk="1" fontAlgn="ctr" latinLnBrk="0" hangingPunct="1">
                        <a:lnSpc>
                          <a:spcPct val="100000"/>
                        </a:lnSpc>
                        <a:spcBef>
                          <a:spcPct val="0"/>
                        </a:spcBef>
                        <a:spcAft>
                          <a:spcPct val="0"/>
                        </a:spcAft>
                        <a:buNone/>
                      </a:pPr>
                      <a:r>
                        <a:rPr lang="zh-CN" altLang="en-US" sz="1600" b="0" i="0" u="none" kern="1200" baseline="0" dirty="0" smtClean="0">
                          <a:solidFill>
                            <a:srgbClr val="000000"/>
                          </a:solidFill>
                          <a:latin typeface="Calibri" panose="020F0502020204030204" pitchFamily="34" charset="0"/>
                          <a:ea typeface="宋体" panose="02010600030101010101" pitchFamily="2" charset="-122"/>
                          <a:cs typeface="+mn-cs"/>
                        </a:rPr>
                        <a:t>抗高血压药品</a:t>
                      </a:r>
                      <a:endParaRPr lang="zh-CN" altLang="en-US" sz="16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600" b="0" i="0" u="none" strike="noStrike" kern="1200" baseline="0" dirty="0" smtClean="0">
                          <a:solidFill>
                            <a:schemeClr val="tx1"/>
                          </a:solidFill>
                          <a:latin typeface="Times" pitchFamily="18" charset="0"/>
                          <a:ea typeface="+mn-ea"/>
                          <a:cs typeface="+mn-cs"/>
                        </a:rPr>
                        <a:t>27,683</a:t>
                      </a:r>
                      <a:endParaRPr lang="zh-CN" altLang="en-US" sz="16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3"/>
                  </a:ext>
                </a:extLst>
              </a:tr>
              <a:tr h="12192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marL="0" lvl="0" indent="0" algn="l" defTabSz="914400" rtl="0" eaLnBrk="1" fontAlgn="ctr" latinLnBrk="0" hangingPunct="1">
                        <a:lnSpc>
                          <a:spcPct val="100000"/>
                        </a:lnSpc>
                        <a:spcBef>
                          <a:spcPct val="0"/>
                        </a:spcBef>
                        <a:spcAft>
                          <a:spcPct val="0"/>
                        </a:spcAft>
                        <a:buNone/>
                      </a:pPr>
                      <a:r>
                        <a:rPr lang="zh-CN" altLang="en-US" sz="1600" b="0" i="0" u="none" kern="1200" baseline="0" dirty="0" smtClean="0">
                          <a:solidFill>
                            <a:srgbClr val="000000"/>
                          </a:solidFill>
                          <a:latin typeface="Calibri" panose="020F0502020204030204" pitchFamily="34" charset="0"/>
                          <a:ea typeface="宋体" panose="02010600030101010101" pitchFamily="2" charset="-122"/>
                          <a:cs typeface="+mn-cs"/>
                        </a:rPr>
                        <a:t>止痛药品</a:t>
                      </a:r>
                      <a:endParaRPr lang="zh-CN" altLang="en-US" sz="16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algn="r" eaLnBrk="1" fontAlgn="ctr" hangingPunct="1">
                        <a:buNone/>
                      </a:pPr>
                      <a:r>
                        <a:rPr lang="en-US" sz="1600" b="0" i="0" u="none" strike="noStrike" kern="1200" baseline="0" dirty="0" smtClean="0">
                          <a:solidFill>
                            <a:schemeClr val="tx1"/>
                          </a:solidFill>
                          <a:latin typeface="Times" pitchFamily="18" charset="0"/>
                          <a:ea typeface="+mn-ea"/>
                          <a:cs typeface="+mn-cs"/>
                        </a:rPr>
                        <a:t>8,398</a:t>
                      </a:r>
                      <a:endParaRPr lang="zh-CN" altLang="en-US" sz="16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rowSpan="2">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rowSpan="2">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rowSpan="2">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rowSpan="2">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rowSpan="2">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rowSpan="2">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rowSpan="2">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rowSpan="2">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fontAlgn="ctr" hangingPunct="1">
                        <a:buNone/>
                      </a:pPr>
                      <a:endParaRPr lang="zh-CN" altLang="en-US" sz="900" dirty="0">
                        <a:solidFill>
                          <a:srgbClr val="000000"/>
                        </a:solidFill>
                        <a:latin typeface="Calibri" panose="020F0502020204030204" pitchFamily="34" charset="0"/>
                      </a:endParaRPr>
                    </a:p>
                  </a:txBody>
                  <a:tcPr marL="0" marR="0" marT="0" marB="0"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4"/>
                  </a:ext>
                </a:extLst>
              </a:tr>
              <a:tr h="121920">
                <a:tc>
                  <a:txBody>
                    <a:bodyPr/>
                    <a:lstStyle/>
                    <a:p>
                      <a:pPr marL="0" lvl="0" indent="0" algn="l" defTabSz="914400" rtl="0" eaLnBrk="1" fontAlgn="ctr" latinLnBrk="0" hangingPunct="1">
                        <a:lnSpc>
                          <a:spcPct val="100000"/>
                        </a:lnSpc>
                        <a:spcBef>
                          <a:spcPct val="0"/>
                        </a:spcBef>
                        <a:spcAft>
                          <a:spcPct val="0"/>
                        </a:spcAft>
                        <a:buNone/>
                      </a:pPr>
                      <a:r>
                        <a:rPr lang="zh-CN" altLang="en-US" sz="1600" b="0" i="0" u="none" kern="1200" baseline="0" dirty="0" smtClean="0">
                          <a:solidFill>
                            <a:srgbClr val="000000"/>
                          </a:solidFill>
                          <a:latin typeface="Calibri" panose="020F0502020204030204" pitchFamily="34" charset="0"/>
                          <a:ea typeface="宋体" panose="02010600030101010101" pitchFamily="2" charset="-122"/>
                          <a:cs typeface="+mn-cs"/>
                        </a:rPr>
                        <a:t>总计</a:t>
                      </a:r>
                      <a:endParaRPr lang="zh-CN" altLang="en-US" sz="1600" b="0" i="0" u="none" kern="1200" baseline="0" dirty="0">
                        <a:solidFill>
                          <a:srgbClr val="000000"/>
                        </a:solidFill>
                        <a:latin typeface="Calibri" panose="020F0502020204030204" pitchFamily="34" charset="0"/>
                        <a:ea typeface="宋体" panose="02010600030101010101" pitchFamily="2" charset="-122"/>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lvl="0" algn="r" eaLnBrk="1" fontAlgn="ctr" hangingPunct="1">
                        <a:buNone/>
                      </a:pPr>
                      <a:r>
                        <a:rPr lang="en-US" sz="1600" b="0" i="0" u="none" strike="noStrike" kern="1200" baseline="0" dirty="0" smtClean="0">
                          <a:solidFill>
                            <a:schemeClr val="tx1"/>
                          </a:solidFill>
                          <a:latin typeface="+mn-lt"/>
                          <a:ea typeface="+mn-ea"/>
                          <a:cs typeface="+mn-cs"/>
                        </a:rPr>
                        <a:t>11,631,013</a:t>
                      </a:r>
                      <a:endParaRPr lang="zh-CN" altLang="en-US" sz="1600" dirty="0">
                        <a:solidFill>
                          <a:srgbClr val="000000"/>
                        </a:solidFill>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5"/>
                  </a:ext>
                </a:extLst>
              </a:tr>
            </a:tbl>
          </a:graphicData>
        </a:graphic>
      </p:graphicFrame>
      <p:sp>
        <p:nvSpPr>
          <p:cNvPr id="6" name="TextBox 2"/>
          <p:cNvSpPr txBox="1">
            <a:spLocks noGrp="1"/>
          </p:cNvSpPr>
          <p:nvPr>
            <p:ph idx="1"/>
          </p:nvPr>
        </p:nvSpPr>
        <p:spPr>
          <a:xfrm>
            <a:off x="228600" y="1752600"/>
            <a:ext cx="8229600" cy="400110"/>
          </a:xfrm>
          <a:prstGeom prst="rect">
            <a:avLst/>
          </a:prstGeom>
          <a:noFill/>
          <a:ln w="9525">
            <a:noFill/>
          </a:ln>
        </p:spPr>
        <p:txBody>
          <a:bodyPr wrap="square">
            <a:spAutoFit/>
          </a:bodyPr>
          <a:lstStyle/>
          <a:p>
            <a:pPr marL="0" indent="0">
              <a:buNone/>
            </a:pPr>
            <a:r>
              <a:rPr lang="en-US" altLang="zh-CN" sz="2000" b="1" dirty="0" smtClean="0"/>
              <a:t>5. </a:t>
            </a:r>
            <a:r>
              <a:rPr lang="zh-CN" altLang="en-US" sz="2000" b="1" dirty="0" smtClean="0"/>
              <a:t>药品采</a:t>
            </a:r>
            <a:r>
              <a:rPr lang="zh-CN" altLang="en-US" sz="2000" b="1" dirty="0"/>
              <a:t>购数据表和比例图</a:t>
            </a:r>
            <a:endParaRPr lang="en-US" alt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073" y="2133600"/>
            <a:ext cx="5772727" cy="4267200"/>
          </a:xfrm>
          <a:prstGeom prst="rect">
            <a:avLst/>
          </a:prstGeom>
        </p:spPr>
      </p:pic>
    </p:spTree>
    <p:extLst>
      <p:ext uri="{BB962C8B-B14F-4D97-AF65-F5344CB8AC3E}">
        <p14:creationId xmlns:p14="http://schemas.microsoft.com/office/powerpoint/2010/main" val="3831553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内容占位符 11266"/>
          <p:cNvGraphicFramePr>
            <a:graphicFrameLocks noGrp="1"/>
          </p:cNvGraphicFramePr>
          <p:nvPr>
            <p:ph idx="1"/>
            <p:extLst>
              <p:ext uri="{D42A27DB-BD31-4B8C-83A1-F6EECF244321}">
                <p14:modId xmlns:p14="http://schemas.microsoft.com/office/powerpoint/2010/main" val="4064215260"/>
              </p:ext>
            </p:extLst>
          </p:nvPr>
        </p:nvGraphicFramePr>
        <p:xfrm>
          <a:off x="457200" y="1524000"/>
          <a:ext cx="8305800" cy="5297488"/>
        </p:xfrm>
        <a:graphic>
          <a:graphicData uri="http://schemas.openxmlformats.org/drawingml/2006/table">
            <a:tbl>
              <a:tblPr/>
              <a:tblGrid>
                <a:gridCol w="9144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470025">
                  <a:extLst>
                    <a:ext uri="{9D8B030D-6E8A-4147-A177-3AD203B41FA5}">
                      <a16:colId xmlns:a16="http://schemas.microsoft.com/office/drawing/2014/main" val="20002"/>
                    </a:ext>
                  </a:extLst>
                </a:gridCol>
                <a:gridCol w="1174750">
                  <a:extLst>
                    <a:ext uri="{9D8B030D-6E8A-4147-A177-3AD203B41FA5}">
                      <a16:colId xmlns:a16="http://schemas.microsoft.com/office/drawing/2014/main" val="20003"/>
                    </a:ext>
                  </a:extLst>
                </a:gridCol>
                <a:gridCol w="1317625">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tblGrid>
              <a:tr h="3048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smtClean="0">
                          <a:solidFill>
                            <a:srgbClr val="FFFFFF"/>
                          </a:solidFill>
                          <a:latin typeface="Times New Roman" panose="02020603050405020304" pitchFamily="18" charset="0"/>
                          <a:ea typeface="宋体" panose="02010600030101010101" pitchFamily="2" charset="-122"/>
                        </a:rPr>
                        <a:t>国</a:t>
                      </a:r>
                      <a:r>
                        <a:rPr lang="zh-CN" altLang="en-US" sz="1400" b="1" dirty="0">
                          <a:solidFill>
                            <a:srgbClr val="FFFFFF"/>
                          </a:solidFill>
                          <a:latin typeface="Times New Roman" panose="02020603050405020304" pitchFamily="18" charset="0"/>
                          <a:ea typeface="宋体" panose="02010600030101010101" pitchFamily="2" charset="-122"/>
                        </a:rPr>
                        <a:t>家</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smtClean="0">
                          <a:solidFill>
                            <a:srgbClr val="FFFFFF"/>
                          </a:solidFill>
                          <a:latin typeface="Times New Roman" panose="02020603050405020304" pitchFamily="18" charset="0"/>
                        </a:rPr>
                        <a:t>计生用品</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FFFFFF"/>
                          </a:solidFill>
                          <a:latin typeface="Times New Roman" panose="02020603050405020304" pitchFamily="18" charset="0"/>
                          <a:ea typeface="宋体" panose="02010600030101010101" pitchFamily="2" charset="-122"/>
                        </a:rPr>
                        <a:t>医</a:t>
                      </a:r>
                      <a:r>
                        <a:rPr lang="zh-CN" altLang="en-US" sz="1400" b="1" dirty="0" smtClean="0">
                          <a:solidFill>
                            <a:srgbClr val="FFFFFF"/>
                          </a:solidFill>
                          <a:latin typeface="Times New Roman" panose="02020603050405020304" pitchFamily="18" charset="0"/>
                          <a:ea typeface="宋体" panose="02010600030101010101" pitchFamily="2" charset="-122"/>
                        </a:rPr>
                        <a:t>疗器械</a:t>
                      </a:r>
                      <a:r>
                        <a:rPr lang="en-US" altLang="zh-CN" sz="1400" b="1" dirty="0" smtClean="0">
                          <a:solidFill>
                            <a:srgbClr val="FFFFFF"/>
                          </a:solidFill>
                          <a:latin typeface="Times New Roman" panose="02020603050405020304" pitchFamily="18" charset="0"/>
                          <a:ea typeface="宋体" panose="02010600030101010101" pitchFamily="2" charset="-122"/>
                        </a:rPr>
                        <a:t>/</a:t>
                      </a:r>
                      <a:r>
                        <a:rPr lang="zh-CN" altLang="en-US" sz="1400" b="1" dirty="0">
                          <a:solidFill>
                            <a:srgbClr val="FFFFFF"/>
                          </a:solidFill>
                          <a:latin typeface="Times New Roman" panose="02020603050405020304" pitchFamily="18" charset="0"/>
                          <a:ea typeface="宋体" panose="02010600030101010101" pitchFamily="2" charset="-122"/>
                        </a:rPr>
                        <a:t>模型</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FFFFFF"/>
                          </a:solidFill>
                          <a:latin typeface="Times New Roman" panose="02020603050405020304" pitchFamily="18" charset="0"/>
                          <a:ea typeface="宋体" panose="02010600030101010101" pitchFamily="2" charset="-122"/>
                        </a:rPr>
                        <a:t>药品</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FFFFFF"/>
                          </a:solidFill>
                          <a:latin typeface="Times New Roman" panose="02020603050405020304" pitchFamily="18" charset="0"/>
                          <a:ea typeface="宋体" panose="02010600030101010101" pitchFamily="2" charset="-122"/>
                        </a:rPr>
                        <a:t>其它</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zh-CN" altLang="en-US" sz="1400" b="1" dirty="0">
                          <a:solidFill>
                            <a:srgbClr val="FFFFFF"/>
                          </a:solidFill>
                          <a:latin typeface="Times New Roman" panose="02020603050405020304" pitchFamily="18" charset="0"/>
                          <a:ea typeface="宋体" panose="02010600030101010101" pitchFamily="2" charset="-122"/>
                        </a:rPr>
                        <a:t>金额（美元）</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b="1" dirty="0">
                          <a:solidFill>
                            <a:srgbClr val="FFFFFF"/>
                          </a:solidFill>
                          <a:latin typeface="Times New Roman" panose="02020603050405020304" pitchFamily="18" charset="0"/>
                          <a:ea typeface="宋体" panose="02010600030101010101" pitchFamily="2" charset="-122"/>
                        </a:rPr>
                        <a:t>%</a:t>
                      </a:r>
                      <a:endParaRPr lang="zh-CN" altLang="en-US" sz="1400" b="1" dirty="0">
                        <a:solidFill>
                          <a:srgbClr val="FFFFFF"/>
                        </a:solidFill>
                        <a:latin typeface="Times New Roman" panose="02020603050405020304" pitchFamily="18" charset="0"/>
                      </a:endParaRPr>
                    </a:p>
                  </a:txBody>
                  <a:tcPr marT="45714" marB="45714">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荷兰</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17,554,134</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10,357,009</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7,679,689</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3,040,201</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730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38,631,032</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27.00%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德国</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32,775,971</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1,571,864</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6,224</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1,999,645</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730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36,353,704</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25.40%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比利时</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22,560,605</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9,424</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1,232,726</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730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23,802,755</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16.63%</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3"/>
                  </a:ext>
                </a:extLst>
              </a:tr>
              <a:tr h="369887">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美国</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2,583,238</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302,520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17,768,190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730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20,653,947</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14.43%</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英国</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3,859,767</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19,200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31,250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6,051,449</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730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9,961,666</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6.96%</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丹麦</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147,612</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4,095</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462,573</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4,440,826</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730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5,055,106</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3.53%</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意大利</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186,526</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1,694,752</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44,850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1,182,084</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730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3,108,212</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2.17%</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7"/>
                  </a:ext>
                </a:extLst>
              </a:tr>
              <a:tr h="371475">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法国</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196,264</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788,847</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730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985,111</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0.69%</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08"/>
                  </a:ext>
                </a:extLst>
              </a:tr>
              <a:tr h="369887">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西班牙</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272,249</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513,975</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730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786,225</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0.55%</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09"/>
                  </a:ext>
                </a:extLst>
              </a:tr>
              <a:tr h="371475">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瑞士</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a:solidFill>
                            <a:srgbClr val="000000"/>
                          </a:solidFill>
                          <a:latin typeface="Times New Roman" panose="02020603050405020304" pitchFamily="18" charset="0"/>
                          <a:ea typeface="+mn-ea"/>
                          <a:cs typeface="+mn-cs"/>
                        </a:rPr>
                        <a:t>691,922</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730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691,922</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tc>
                  <a:txBody>
                    <a:bodyPr/>
                    <a:lstStyle/>
                    <a:p>
                      <a:pPr marL="0" marR="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0.48%</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0"/>
                  </a:ext>
                </a:extLst>
              </a:tr>
              <a:tr h="369888">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挪威</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58,113</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580,549</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730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638,662</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tc>
                  <a:txBody>
                    <a:bodyPr/>
                    <a:lstStyle/>
                    <a:p>
                      <a:pPr marL="0" marR="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0.45%</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9CB"/>
                    </a:solidFill>
                  </a:tcPr>
                </a:tc>
                <a:extLst>
                  <a:ext uri="{0D108BD9-81ED-4DB2-BD59-A6C34878D82A}">
                    <a16:rowId xmlns:a16="http://schemas.microsoft.com/office/drawing/2014/main" val="10011"/>
                  </a:ext>
                </a:extLst>
              </a:tr>
              <a:tr h="152400">
                <a:tc>
                  <a:txBody>
                    <a:bodyPr/>
                    <a:lstStyle/>
                    <a:p>
                      <a:pPr marL="0" marR="0" lvl="0" indent="0" algn="l" defTabSz="914400" rtl="0" eaLnBrk="1" fontAlgn="base" latinLnBrk="0" hangingPunct="1">
                        <a:lnSpc>
                          <a:spcPct val="100000"/>
                        </a:lnSpc>
                        <a:spcBef>
                          <a:spcPct val="0"/>
                        </a:spcBef>
                        <a:spcAft>
                          <a:spcPct val="0"/>
                        </a:spcAft>
                        <a:buNone/>
                      </a:pPr>
                      <a:r>
                        <a:rPr lang="zh-CN" altLang="en-US" sz="1400" b="0" i="0" u="none" kern="1200" baseline="0" dirty="0" smtClean="0">
                          <a:solidFill>
                            <a:srgbClr val="000000"/>
                          </a:solidFill>
                          <a:latin typeface="Times New Roman" panose="02020603050405020304" pitchFamily="18" charset="0"/>
                          <a:ea typeface="+mn-ea"/>
                          <a:cs typeface="+mn-cs"/>
                        </a:rPr>
                        <a:t>其他</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7,689</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228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495,729</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476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7,152</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3556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1,922,367</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730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2,432,936</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0"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1.70%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extLst>
                  <a:ext uri="{0D108BD9-81ED-4DB2-BD59-A6C34878D82A}">
                    <a16:rowId xmlns:a16="http://schemas.microsoft.com/office/drawing/2014/main" val="10012"/>
                  </a:ext>
                </a:extLst>
              </a:tr>
              <a:tr h="152400">
                <a:tc>
                  <a:txBody>
                    <a:bodyPr/>
                    <a:lstStyle/>
                    <a:p>
                      <a:pPr marL="0" marR="9525" lvl="0" indent="0" algn="l" defTabSz="914400" rtl="0" eaLnBrk="1" fontAlgn="base" latinLnBrk="0" hangingPunct="1">
                        <a:lnSpc>
                          <a:spcPct val="100000"/>
                        </a:lnSpc>
                        <a:spcBef>
                          <a:spcPct val="0"/>
                        </a:spcBef>
                        <a:spcAft>
                          <a:spcPct val="0"/>
                        </a:spcAft>
                        <a:buNone/>
                      </a:pPr>
                      <a:r>
                        <a:rPr lang="zh-CN" altLang="en-US" sz="1400" b="1" i="0" u="none" kern="1200" baseline="0" dirty="0" smtClean="0">
                          <a:solidFill>
                            <a:srgbClr val="000000"/>
                          </a:solidFill>
                          <a:latin typeface="Times New Roman" panose="02020603050405020304" pitchFamily="18" charset="0"/>
                          <a:ea typeface="+mn-ea"/>
                          <a:cs typeface="+mn-cs"/>
                        </a:rPr>
                        <a:t>总计</a:t>
                      </a:r>
                      <a:endParaRPr lang="en-US" sz="1400" b="1" i="0" u="none" kern="1200" baseline="0" dirty="0">
                        <a:solidFill>
                          <a:srgbClr val="000000"/>
                        </a:solidFill>
                        <a:latin typeface="Times New Roman" panose="02020603050405020304" pitchFamily="18" charset="0"/>
                        <a:ea typeface="+mn-ea"/>
                        <a:cs typeface="+mn-cs"/>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D6C5"/>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100,186,234</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6C5"/>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23,011,669</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6C5"/>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10,007,537</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6C5"/>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47,327,033</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6C5"/>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180,532,472</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6C5"/>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smtClean="0">
                          <a:solidFill>
                            <a:srgbClr val="000000"/>
                          </a:solidFill>
                          <a:latin typeface="Times New Roman" panose="02020603050405020304" pitchFamily="18" charset="0"/>
                          <a:ea typeface="+mn-ea"/>
                          <a:cs typeface="+mn-cs"/>
                        </a:rPr>
                        <a:t>100.00%</a:t>
                      </a: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6C5"/>
                    </a:solidFill>
                  </a:tcPr>
                </a:tc>
                <a:extLst>
                  <a:ext uri="{0D108BD9-81ED-4DB2-BD59-A6C34878D82A}">
                    <a16:rowId xmlns:a16="http://schemas.microsoft.com/office/drawing/2014/main" val="10013"/>
                  </a:ext>
                </a:extLst>
              </a:tr>
              <a:tr h="3048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stStyle>
                    <a:p>
                      <a:pPr lvl="0" eaLnBrk="1" hangingPunct="1">
                        <a:buNone/>
                      </a:pPr>
                      <a:r>
                        <a:rPr lang="en-US" altLang="zh-CN" sz="1400" b="1" dirty="0">
                          <a:solidFill>
                            <a:srgbClr val="000000"/>
                          </a:solidFill>
                          <a:latin typeface="Times New Roman" panose="02020603050405020304" pitchFamily="18" charset="0"/>
                          <a:ea typeface="宋体" panose="02010600030101010101" pitchFamily="2" charset="-122"/>
                        </a:rPr>
                        <a:t>%</a:t>
                      </a:r>
                      <a:r>
                        <a:rPr lang="zh-CN" altLang="en-US" sz="1400" b="1" dirty="0">
                          <a:solidFill>
                            <a:srgbClr val="000000"/>
                          </a:solidFill>
                          <a:latin typeface="Times New Roman" panose="02020603050405020304" pitchFamily="18" charset="0"/>
                          <a:ea typeface="宋体" panose="02010600030101010101" pitchFamily="2" charset="-122"/>
                        </a:rPr>
                        <a:t>总计</a:t>
                      </a:r>
                      <a:endParaRPr lang="en-US" altLang="zh-CN" sz="1400" b="1" dirty="0">
                        <a:solidFill>
                          <a:srgbClr val="000000"/>
                        </a:solidFill>
                        <a:latin typeface="Times New Roman" panose="02020603050405020304" pitchFamily="18" charset="0"/>
                        <a:ea typeface="宋体" panose="02010600030101010101" pitchFamily="2" charset="-122"/>
                      </a:endParaRPr>
                    </a:p>
                  </a:txBody>
                  <a:tcPr marT="45714" marB="45714">
                    <a:lnL w="12700" cap="flat" cmpd="sng">
                      <a:solidFill>
                        <a:schemeClr val="bg1"/>
                      </a:solidFill>
                      <a:prstDash val="soli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7DD"/>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55.81%</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7DD"/>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10.33%</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7DD"/>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5.75%</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7DD"/>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28.10%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7DD"/>
                    </a:solidFill>
                  </a:tcPr>
                </a:tc>
                <a:tc>
                  <a:txBody>
                    <a:bodyPr/>
                    <a:lstStyle/>
                    <a:p>
                      <a:pPr marL="0" marR="9525" lvl="0" indent="0" algn="l" defTabSz="914400" rtl="0" eaLnBrk="1" fontAlgn="base" latinLnBrk="0" hangingPunct="1">
                        <a:lnSpc>
                          <a:spcPct val="100000"/>
                        </a:lnSpc>
                        <a:spcBef>
                          <a:spcPct val="0"/>
                        </a:spcBef>
                        <a:spcAft>
                          <a:spcPct val="0"/>
                        </a:spcAft>
                        <a:buNone/>
                      </a:pPr>
                      <a:r>
                        <a:rPr lang="en-US" sz="1400" b="0" i="0" u="none" kern="1200" baseline="0" dirty="0">
                          <a:solidFill>
                            <a:srgbClr val="000000"/>
                          </a:solidFill>
                          <a:latin typeface="Times New Roman" panose="02020603050405020304" pitchFamily="18" charset="0"/>
                          <a:ea typeface="+mn-ea"/>
                          <a:cs typeface="+mn-cs"/>
                        </a:rPr>
                        <a:t>100.00%</a:t>
                      </a: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7DD"/>
                    </a:solidFill>
                  </a:tcPr>
                </a:tc>
                <a:tc>
                  <a:txBody>
                    <a:bodyPr/>
                    <a:lstStyle/>
                    <a:p>
                      <a:pPr marL="0" marR="9525" lvl="0" indent="0" algn="l" defTabSz="914400" rtl="0" eaLnBrk="1" fontAlgn="base" latinLnBrk="0" hangingPunct="1">
                        <a:lnSpc>
                          <a:spcPct val="100000"/>
                        </a:lnSpc>
                        <a:spcBef>
                          <a:spcPct val="0"/>
                        </a:spcBef>
                        <a:spcAft>
                          <a:spcPct val="0"/>
                        </a:spcAft>
                        <a:buNone/>
                      </a:pPr>
                      <a:endParaRPr lang="en-US" sz="1400" b="0" i="0" u="none" kern="1200" baseline="0" dirty="0">
                        <a:solidFill>
                          <a:srgbClr val="000000"/>
                        </a:solidFill>
                        <a:latin typeface="Times New Roman" panose="02020603050405020304" pitchFamily="18" charset="0"/>
                        <a:ea typeface="+mn-ea"/>
                        <a:cs typeface="+mn-cs"/>
                      </a:endParaRPr>
                    </a:p>
                  </a:txBody>
                  <a:tcPr anchor="b">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lgn="ctr">
                      <a:solidFill>
                        <a:schemeClr val="bg1"/>
                      </a:solidFill>
                      <a:prstDash val="solid"/>
                      <a:roun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FE7DD"/>
                    </a:solidFill>
                  </a:tcPr>
                </a:tc>
                <a:extLst>
                  <a:ext uri="{0D108BD9-81ED-4DB2-BD59-A6C34878D82A}">
                    <a16:rowId xmlns:a16="http://schemas.microsoft.com/office/drawing/2014/main" val="10014"/>
                  </a:ext>
                </a:extLst>
              </a:tr>
            </a:tbl>
          </a:graphicData>
        </a:graphic>
      </p:graphicFrame>
      <p:sp>
        <p:nvSpPr>
          <p:cNvPr id="5" name="Title 1"/>
          <p:cNvSpPr>
            <a:spLocks noGrp="1"/>
          </p:cNvSpPr>
          <p:nvPr>
            <p:ph type="title"/>
          </p:nvPr>
        </p:nvSpPr>
        <p:spPr>
          <a:xfrm>
            <a:off x="133350" y="449637"/>
            <a:ext cx="8229600" cy="715962"/>
          </a:xfrm>
          <a:noFill/>
          <a:ln>
            <a:noFill/>
          </a:ln>
        </p:spPr>
        <p:txBody>
          <a:bodyPr/>
          <a:lstStyle/>
          <a:p>
            <a:r>
              <a:rPr lang="zh-CN" altLang="en-US" sz="2800" b="1" dirty="0">
                <a:ea typeface="宋体" panose="02010600030101010101" pitchFamily="2" charset="-122"/>
              </a:rPr>
              <a:t>联合国人口基金</a:t>
            </a:r>
            <a:r>
              <a:rPr lang="en-US" altLang="zh-CN" sz="2800" b="1" dirty="0">
                <a:ea typeface="宋体" panose="02010600030101010101" pitchFamily="2" charset="-122"/>
              </a:rPr>
              <a:t>2016</a:t>
            </a:r>
            <a:r>
              <a:rPr lang="zh-CN" altLang="en-US" sz="2800" b="1" dirty="0">
                <a:ea typeface="宋体" panose="02010600030101010101" pitchFamily="2" charset="-122"/>
              </a:rPr>
              <a:t>年采购数</a:t>
            </a:r>
            <a:r>
              <a:rPr lang="zh-CN" altLang="en-US" sz="2800" b="1" dirty="0" smtClean="0">
                <a:ea typeface="宋体" panose="02010600030101010101" pitchFamily="2" charset="-122"/>
              </a:rPr>
              <a:t>据统计</a:t>
            </a:r>
            <a:r>
              <a:rPr lang="en-US" altLang="zh-CN" sz="2800" b="1" dirty="0">
                <a:ea typeface="宋体" panose="02010600030101010101" pitchFamily="2" charset="-122"/>
              </a:rPr>
              <a:t/>
            </a:r>
            <a:br>
              <a:rPr lang="en-US" altLang="zh-CN" sz="2800" b="1" dirty="0">
                <a:ea typeface="宋体" panose="02010600030101010101" pitchFamily="2" charset="-122"/>
              </a:rPr>
            </a:br>
            <a:r>
              <a:rPr lang="en-US" altLang="zh-CN" sz="2400" b="1" dirty="0" smtClean="0">
                <a:ea typeface="宋体" panose="02010600030101010101" pitchFamily="2" charset="-122"/>
              </a:rPr>
              <a:t>-</a:t>
            </a:r>
            <a:r>
              <a:rPr lang="zh-CN" altLang="en-US" sz="2400" b="1" dirty="0" smtClean="0">
                <a:ea typeface="宋体" panose="02010600030101010101" pitchFamily="2" charset="-122"/>
              </a:rPr>
              <a:t>从发达国家采购的数据</a:t>
            </a:r>
            <a:endParaRPr lang="zh-CN" altLang="en-US" sz="2400" b="1" dirty="0">
              <a:ea typeface="宋体" panose="02010600030101010101"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FF8700"/>
      </a:accent1>
      <a:accent2>
        <a:srgbClr val="7898B8"/>
      </a:accent2>
      <a:accent3>
        <a:srgbClr val="FFFFFF"/>
      </a:accent3>
      <a:accent4>
        <a:srgbClr val="000000"/>
      </a:accent4>
      <a:accent5>
        <a:srgbClr val="FFC3AA"/>
      </a:accent5>
      <a:accent6>
        <a:srgbClr val="6C89A6"/>
      </a:accent6>
      <a:hlink>
        <a:srgbClr val="FFD939"/>
      </a:hlink>
      <a:folHlink>
        <a:srgbClr val="9EC7E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FF8700"/>
        </a:accent1>
        <a:accent2>
          <a:srgbClr val="3A80AE"/>
        </a:accent2>
        <a:accent3>
          <a:srgbClr val="FFFFFF"/>
        </a:accent3>
        <a:accent4>
          <a:srgbClr val="000000"/>
        </a:accent4>
        <a:accent5>
          <a:srgbClr val="FFC3AA"/>
        </a:accent5>
        <a:accent6>
          <a:srgbClr val="34739D"/>
        </a:accent6>
        <a:hlink>
          <a:srgbClr val="FFD939"/>
        </a:hlink>
        <a:folHlink>
          <a:srgbClr val="9EC7E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7671</TotalTime>
  <Words>6570</Words>
  <Application>Microsoft Office PowerPoint</Application>
  <PresentationFormat>On-screen Show (4:3)</PresentationFormat>
  <Paragraphs>788</Paragraphs>
  <Slides>40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MS PGothic</vt:lpstr>
      <vt:lpstr>宋体</vt:lpstr>
      <vt:lpstr>黑体</vt:lpstr>
      <vt:lpstr>Arial</vt:lpstr>
      <vt:lpstr>Calibri</vt:lpstr>
      <vt:lpstr>Times</vt:lpstr>
      <vt:lpstr>Times New Roman</vt:lpstr>
      <vt:lpstr>Wingdings</vt:lpstr>
      <vt:lpstr>Blank Presentation</vt:lpstr>
      <vt:lpstr> 联合国人口基金会采购工作介绍</vt:lpstr>
      <vt:lpstr>联合国人口基金 简介 </vt:lpstr>
      <vt:lpstr>联合国人口基金驻华代表处 简介</vt:lpstr>
      <vt:lpstr>联合国人口基金2016年采购数据统计</vt:lpstr>
      <vt:lpstr>联合国人口基金2016年采购数据统计</vt:lpstr>
      <vt:lpstr>联合国人口基金2016年采购数据统计</vt:lpstr>
      <vt:lpstr>联合国人口基金2016年采购数据统计</vt:lpstr>
      <vt:lpstr>联合国人口基金2016年采购数据统计</vt:lpstr>
      <vt:lpstr>联合国人口基金2016年采购数据统计 -从发达国家采购的数据</vt:lpstr>
      <vt:lpstr>联合国人口基金2016年采购数据统计 -从发展中国家或过渡国家采购的数据</vt:lpstr>
      <vt:lpstr>参考：联合国人口基金2015年采购数据统计 -从发展中国家或过渡国家采购的数据</vt:lpstr>
      <vt:lpstr>联合国人口基金采购目录（节选）</vt:lpstr>
      <vt:lpstr>生殖健康应急服务包 -紧急情况下的生殖健康服务 </vt:lpstr>
      <vt:lpstr> 生殖健康应急服务包（1级服务） 初级卫生保健  / 卫生中心级别  （10 000 人× 3个月）</vt:lpstr>
      <vt:lpstr>Kit 3: Rape Treatment Kit 3号包：性暴力后处理包</vt:lpstr>
      <vt:lpstr> 生殖健康应急服务包（2级服务) 社区卫生中心和转诊级别 - 30 000 人× 3个月</vt:lpstr>
      <vt:lpstr>Kit 6: Clinical Delivery (Health Facility) 6号包：临床助产服务包（住院分娩）</vt:lpstr>
      <vt:lpstr>生殖健康应急服务包（3级服务) 转诊级别 - 150 000 人× 3个月</vt:lpstr>
      <vt:lpstr>Kit 12: Blood Transfusion 生殖健康包12：输血包</vt:lpstr>
      <vt:lpstr> Hyigene/Dignity Kits 清洁用品卫生包  Wenchuan and Yushu earthquakes – 汶川和玉树地震</vt:lpstr>
      <vt:lpstr>联合国人口基金采购方式 -采购金额限制及批准权限 </vt:lpstr>
      <vt:lpstr>联合国人口基金采购流程（≥50,000美元）</vt:lpstr>
      <vt:lpstr>联合国人口基金采购招标文件</vt:lpstr>
      <vt:lpstr>致供应商的邀请信及指导文件</vt:lpstr>
      <vt:lpstr> 标书发布</vt:lpstr>
      <vt:lpstr> 开标</vt:lpstr>
      <vt:lpstr>评标</vt:lpstr>
      <vt:lpstr> 联合国人口基金采购对医疗器械的技术要求 </vt:lpstr>
      <vt:lpstr>联合国人口基金对生殖健康药品的质量控制</vt:lpstr>
      <vt:lpstr>评标 -商业（财务）评估</vt:lpstr>
      <vt:lpstr>采购程序的审批, 中标通知发布 &amp;签订合同</vt:lpstr>
      <vt:lpstr>发货前检验</vt:lpstr>
      <vt:lpstr>付款 &amp;供应商评估</vt:lpstr>
      <vt:lpstr>WHO PQ 认证 -简介 </vt:lpstr>
      <vt:lpstr>WHO PQ 认证 -PQ认证的药品范围 </vt:lpstr>
      <vt:lpstr>WHO PQ 认证 -PQ认证的程序 </vt:lpstr>
      <vt:lpstr>WHO PQ 认证 -PQ认证的费用</vt:lpstr>
      <vt:lpstr>WHO PQ 认证 -PQ认证的重要信息</vt:lpstr>
      <vt:lpstr>WHO PQ 认证 -PQ认证咨询方式</vt:lpstr>
      <vt:lpstr>WHO PQ 认证 -PQ认证咨询方式</vt:lpstr>
    </vt:vector>
  </TitlesOfParts>
  <Company>Real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Jurgen</dc:creator>
  <cp:lastModifiedBy>Jing Li</cp:lastModifiedBy>
  <cp:revision>2082</cp:revision>
  <cp:lastPrinted>2017-09-19T07:11:23Z</cp:lastPrinted>
  <dcterms:created xsi:type="dcterms:W3CDTF">2002-10-21T14:10:48Z</dcterms:created>
  <dcterms:modified xsi:type="dcterms:W3CDTF">2018-05-15T04:01:17Z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